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9" r:id="rId4"/>
    <p:sldId id="290" r:id="rId5"/>
    <p:sldId id="259" r:id="rId6"/>
    <p:sldId id="262" r:id="rId7"/>
    <p:sldId id="263" r:id="rId8"/>
    <p:sldId id="264" r:id="rId9"/>
    <p:sldId id="266" r:id="rId10"/>
    <p:sldId id="265" r:id="rId11"/>
    <p:sldId id="267" r:id="rId12"/>
    <p:sldId id="261" r:id="rId13"/>
    <p:sldId id="268" r:id="rId14"/>
    <p:sldId id="269" r:id="rId15"/>
    <p:sldId id="271" r:id="rId16"/>
    <p:sldId id="272" r:id="rId17"/>
    <p:sldId id="274" r:id="rId18"/>
    <p:sldId id="275" r:id="rId19"/>
    <p:sldId id="276" r:id="rId20"/>
    <p:sldId id="277" r:id="rId21"/>
    <p:sldId id="292" r:id="rId22"/>
    <p:sldId id="278" r:id="rId23"/>
    <p:sldId id="279" r:id="rId24"/>
    <p:sldId id="280"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660"/>
  </p:normalViewPr>
  <p:slideViewPr>
    <p:cSldViewPr snapToGrid="0">
      <p:cViewPr>
        <p:scale>
          <a:sx n="55" d="100"/>
          <a:sy n="55" d="100"/>
        </p:scale>
        <p:origin x="1579"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7575E-19FA-4CB9-9FB0-F084F7A33152}" type="datetimeFigureOut">
              <a:rPr lang="en-US" smtClean="0"/>
              <a:t>6/12/2021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CB0E4-57EF-4724-8BDF-343D6CCDA18A}" type="slidenum">
              <a:rPr lang="en-US" smtClean="0"/>
              <a:t>‹#›</a:t>
            </a:fld>
            <a:endParaRPr lang="en-US"/>
          </a:p>
        </p:txBody>
      </p:sp>
    </p:spTree>
    <p:extLst>
      <p:ext uri="{BB962C8B-B14F-4D97-AF65-F5344CB8AC3E}">
        <p14:creationId xmlns:p14="http://schemas.microsoft.com/office/powerpoint/2010/main" val="84506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9599-D98F-42BB-8999-059786353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63C05A-930B-4DD7-B947-A8C3BAA5D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8CDA60-6832-4987-BD37-B45393029F5A}"/>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5" name="Footer Placeholder 4">
            <a:extLst>
              <a:ext uri="{FF2B5EF4-FFF2-40B4-BE49-F238E27FC236}">
                <a16:creationId xmlns:a16="http://schemas.microsoft.com/office/drawing/2014/main" id="{C78F15BF-1B52-4754-B76D-EF094FEA2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D60BE-829D-4523-BACA-C4350200FEE0}"/>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277559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906E-2E8C-4DF7-AF66-C4020A4C7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00F45A-229E-457D-808B-E4D5AEDAFB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46769-036F-428B-A168-23645CECF671}"/>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5" name="Footer Placeholder 4">
            <a:extLst>
              <a:ext uri="{FF2B5EF4-FFF2-40B4-BE49-F238E27FC236}">
                <a16:creationId xmlns:a16="http://schemas.microsoft.com/office/drawing/2014/main" id="{826AB5F2-FA7C-4084-A42F-74E84130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9951A-B6B6-4647-BB9A-9B75B75E19C1}"/>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129974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B20B2B-362C-497B-8F96-42D5E8314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9B59F9-13E6-45C2-B6D0-EAB76E8A98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60F53-68CD-453F-9D52-53BC45733278}"/>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5" name="Footer Placeholder 4">
            <a:extLst>
              <a:ext uri="{FF2B5EF4-FFF2-40B4-BE49-F238E27FC236}">
                <a16:creationId xmlns:a16="http://schemas.microsoft.com/office/drawing/2014/main" id="{749F94CD-7F3E-4A1A-BFC7-58C91D35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CECE6-E186-4B24-8502-113A1D8D1104}"/>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271443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5AE0-851B-4C67-8108-ED82C5EDF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C18C9-2696-4AA8-9A28-DDFD5C8438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B1082-8C69-40CD-A61C-615C74AAEA83}"/>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5" name="Footer Placeholder 4">
            <a:extLst>
              <a:ext uri="{FF2B5EF4-FFF2-40B4-BE49-F238E27FC236}">
                <a16:creationId xmlns:a16="http://schemas.microsoft.com/office/drawing/2014/main" id="{A9FD7C43-1A56-422D-9C9E-79A8849EE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42D48-E662-41C5-BF58-63FDBF11C2C6}"/>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195114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3C7B-E654-48A8-AF01-AAE93FB7A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708D7-29B2-46A3-925C-A2C282788B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1D670C-A33F-40EF-B836-EA47B4E1CF8C}"/>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5" name="Footer Placeholder 4">
            <a:extLst>
              <a:ext uri="{FF2B5EF4-FFF2-40B4-BE49-F238E27FC236}">
                <a16:creationId xmlns:a16="http://schemas.microsoft.com/office/drawing/2014/main" id="{E448B039-FE36-435B-96C5-96778939D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89921-DBA4-4126-A950-22F237500810}"/>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60327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B7D1-78F0-4268-B33C-A273A0BF8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905F3-2A71-4615-91DC-FEBB47CDA1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75E45D-9D33-4114-BA3C-2D5C3D5AE0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47D3C-6F34-475A-868D-7DBCC145BCA5}"/>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6" name="Footer Placeholder 5">
            <a:extLst>
              <a:ext uri="{FF2B5EF4-FFF2-40B4-BE49-F238E27FC236}">
                <a16:creationId xmlns:a16="http://schemas.microsoft.com/office/drawing/2014/main" id="{C37A9A9A-2155-4E34-ACBD-4FD6718DA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02E89-DA5C-4308-A690-5D3ECF998829}"/>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92789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C9CB-3C75-4452-AE30-B239DBD0F5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AF9BD-1E34-4DF3-A7E3-F7A128F1D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4428A6-9C7E-48CB-A188-2A0BBD4386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E28B9A-434E-4A64-826E-267B7490F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852B2F-46D8-4A78-A73A-3F4574C103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E6FDA-D7F8-4111-A2DD-8F9286EB3F66}"/>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8" name="Footer Placeholder 7">
            <a:extLst>
              <a:ext uri="{FF2B5EF4-FFF2-40B4-BE49-F238E27FC236}">
                <a16:creationId xmlns:a16="http://schemas.microsoft.com/office/drawing/2014/main" id="{137FAE49-0A20-4604-9E99-8E0B18205C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6F2FA8-EBB8-4432-A6F6-F434F463BEEA}"/>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2608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63B2-12BC-4EFC-BEDF-6E7AFCF4DC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0B2C0F-7FA8-431D-A346-9E40DBB4972A}"/>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4" name="Footer Placeholder 3">
            <a:extLst>
              <a:ext uri="{FF2B5EF4-FFF2-40B4-BE49-F238E27FC236}">
                <a16:creationId xmlns:a16="http://schemas.microsoft.com/office/drawing/2014/main" id="{ADA3CC17-B1C6-47B5-AC13-F4F3DDFEB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8CA29E-FCA7-4349-B885-F01299023667}"/>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52239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D66DB3-1604-462D-8D30-E81CD2EC8D99}"/>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3" name="Footer Placeholder 2">
            <a:extLst>
              <a:ext uri="{FF2B5EF4-FFF2-40B4-BE49-F238E27FC236}">
                <a16:creationId xmlns:a16="http://schemas.microsoft.com/office/drawing/2014/main" id="{E341B679-0F27-4377-82EB-B4E3A13E63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2AFB5-C693-4282-8382-761B44132B24}"/>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413874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AD04-F34B-4F98-A3D1-7CDBF59E6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6D746-C3B5-4F11-8D89-A77FF3656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B675D-C363-4088-A229-5B8DFF1DF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169463-FCBF-4C22-933B-2F9C3237313C}"/>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6" name="Footer Placeholder 5">
            <a:extLst>
              <a:ext uri="{FF2B5EF4-FFF2-40B4-BE49-F238E27FC236}">
                <a16:creationId xmlns:a16="http://schemas.microsoft.com/office/drawing/2014/main" id="{2C3B93DB-AFD8-4722-9D20-A4640C48A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4A4A0-6D1D-4627-B375-F98FBABCF07E}"/>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289931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1DB6-C501-4751-A397-64E95E2DC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78F0-930E-4180-A251-1A20E0044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39CDA5-F2CC-4CA3-96BF-AA3792EE3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AA8710-7E0C-408B-BF06-52737FB5A3A1}"/>
              </a:ext>
            </a:extLst>
          </p:cNvPr>
          <p:cNvSpPr>
            <a:spLocks noGrp="1"/>
          </p:cNvSpPr>
          <p:nvPr>
            <p:ph type="dt" sz="half" idx="10"/>
          </p:nvPr>
        </p:nvSpPr>
        <p:spPr/>
        <p:txBody>
          <a:bodyPr/>
          <a:lstStyle/>
          <a:p>
            <a:fld id="{165E735D-BBE5-42BC-A2C9-D4E6C869718A}" type="datetimeFigureOut">
              <a:rPr lang="en-US" smtClean="0"/>
              <a:t>6/12/2021</a:t>
            </a:fld>
            <a:endParaRPr lang="en-US"/>
          </a:p>
        </p:txBody>
      </p:sp>
      <p:sp>
        <p:nvSpPr>
          <p:cNvPr id="6" name="Footer Placeholder 5">
            <a:extLst>
              <a:ext uri="{FF2B5EF4-FFF2-40B4-BE49-F238E27FC236}">
                <a16:creationId xmlns:a16="http://schemas.microsoft.com/office/drawing/2014/main" id="{12A6ABA1-CB2D-4971-9C1F-0D2827E28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4CE8D-07D7-430F-BC2A-DFABB858788D}"/>
              </a:ext>
            </a:extLst>
          </p:cNvPr>
          <p:cNvSpPr>
            <a:spLocks noGrp="1"/>
          </p:cNvSpPr>
          <p:nvPr>
            <p:ph type="sldNum" sz="quarter" idx="12"/>
          </p:nvPr>
        </p:nvSpPr>
        <p:spPr/>
        <p:txBody>
          <a:bodyPr/>
          <a:lstStyle/>
          <a:p>
            <a:fld id="{F1747B6F-121C-46E4-8EE7-EBF079789CA5}" type="slidenum">
              <a:rPr lang="en-US" smtClean="0"/>
              <a:t>‹#›</a:t>
            </a:fld>
            <a:endParaRPr lang="en-US"/>
          </a:p>
        </p:txBody>
      </p:sp>
    </p:spTree>
    <p:extLst>
      <p:ext uri="{BB962C8B-B14F-4D97-AF65-F5344CB8AC3E}">
        <p14:creationId xmlns:p14="http://schemas.microsoft.com/office/powerpoint/2010/main" val="76900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24CF8-B417-41AF-95DA-BB632EF8E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9EB118-EAB2-47AF-850D-EC116D139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4BE6E-405A-41DB-87D1-4B6EF6DF2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E735D-BBE5-42BC-A2C9-D4E6C869718A}" type="datetimeFigureOut">
              <a:rPr lang="en-US" smtClean="0"/>
              <a:t>6/12/2021</a:t>
            </a:fld>
            <a:endParaRPr lang="en-US"/>
          </a:p>
        </p:txBody>
      </p:sp>
      <p:sp>
        <p:nvSpPr>
          <p:cNvPr id="5" name="Footer Placeholder 4">
            <a:extLst>
              <a:ext uri="{FF2B5EF4-FFF2-40B4-BE49-F238E27FC236}">
                <a16:creationId xmlns:a16="http://schemas.microsoft.com/office/drawing/2014/main" id="{986D6FDA-6C71-43F0-A227-9CA698D78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491804-428B-4E7A-B1D7-5AE65AD70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47B6F-121C-46E4-8EE7-EBF079789CA5}" type="slidenum">
              <a:rPr lang="en-US" smtClean="0"/>
              <a:t>‹#›</a:t>
            </a:fld>
            <a:endParaRPr lang="en-US"/>
          </a:p>
        </p:txBody>
      </p:sp>
    </p:spTree>
    <p:extLst>
      <p:ext uri="{BB962C8B-B14F-4D97-AF65-F5344CB8AC3E}">
        <p14:creationId xmlns:p14="http://schemas.microsoft.com/office/powerpoint/2010/main" val="362076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85FA45EC-41BB-44D0-BBD3-820EF1924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89" y="-1324303"/>
            <a:ext cx="14111416" cy="95168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2D3A3009-CEDF-4BAA-AAC5-065743C4E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7" y="543698"/>
            <a:ext cx="11241832" cy="5742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4E328A-4081-4832-8412-93CF50387B75}"/>
              </a:ext>
            </a:extLst>
          </p:cNvPr>
          <p:cNvSpPr>
            <a:spLocks noGrp="1"/>
          </p:cNvSpPr>
          <p:nvPr>
            <p:ph type="ctrTitle"/>
          </p:nvPr>
        </p:nvSpPr>
        <p:spPr>
          <a:xfrm>
            <a:off x="1103585" y="1122363"/>
            <a:ext cx="9979573" cy="2387600"/>
          </a:xfrm>
        </p:spPr>
        <p:txBody>
          <a:bodyPr/>
          <a:lstStyle/>
          <a:p>
            <a:r>
              <a:rPr lang="en-US" dirty="0">
                <a:solidFill>
                  <a:srgbClr val="00B050"/>
                </a:solidFill>
                <a:latin typeface="Arial Black" panose="020B0A04020102020204" pitchFamily="34" charset="0"/>
              </a:rPr>
              <a:t>  </a:t>
            </a:r>
            <a:r>
              <a:rPr lang="en-US" sz="8000" b="1" dirty="0">
                <a:ln>
                  <a:solidFill>
                    <a:sysClr val="windowText" lastClr="000000"/>
                  </a:solidFill>
                </a:ln>
                <a:solidFill>
                  <a:schemeClr val="bg1"/>
                </a:solidFill>
                <a:effectLst>
                  <a:glow rad="101600">
                    <a:schemeClr val="tx1">
                      <a:alpha val="60000"/>
                    </a:schemeClr>
                  </a:glow>
                </a:effectLst>
                <a:latin typeface="Brush Script MT" panose="03060802040406070304" pitchFamily="66" charset="0"/>
              </a:rPr>
              <a:t>From a Garden…</a:t>
            </a:r>
          </a:p>
        </p:txBody>
      </p:sp>
    </p:spTree>
    <p:extLst>
      <p:ext uri="{BB962C8B-B14F-4D97-AF65-F5344CB8AC3E}">
        <p14:creationId xmlns:p14="http://schemas.microsoft.com/office/powerpoint/2010/main" val="11658749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612643"/>
            <a:ext cx="11382704" cy="4526916"/>
          </a:xfrm>
        </p:spPr>
        <p:txBody>
          <a:bodyPr>
            <a:noAutofit/>
          </a:bodyPr>
          <a:lstStyle/>
          <a:p>
            <a:r>
              <a:rPr lang="en-US" sz="4400" dirty="0">
                <a:solidFill>
                  <a:srgbClr val="FFFF00"/>
                </a:solidFill>
                <a:latin typeface="Arial Black" panose="020B0A04020102020204" pitchFamily="34" charset="0"/>
              </a:rPr>
              <a:t>3</a:t>
            </a:r>
            <a:r>
              <a:rPr lang="en-US" sz="4400" dirty="0">
                <a:solidFill>
                  <a:schemeClr val="bg1"/>
                </a:solidFill>
                <a:latin typeface="Arial Black" panose="020B0A04020102020204" pitchFamily="34" charset="0"/>
              </a:rPr>
              <a:t> If so be that being clothed we shall not be found naked.</a:t>
            </a:r>
            <a:br>
              <a:rPr lang="en-US" sz="4400" dirty="0">
                <a:solidFill>
                  <a:schemeClr val="bg1"/>
                </a:solidFill>
                <a:latin typeface="Arial Black" panose="020B0A04020102020204" pitchFamily="34" charset="0"/>
              </a:rPr>
            </a:br>
            <a:r>
              <a:rPr lang="en-US" sz="4400" dirty="0">
                <a:solidFill>
                  <a:schemeClr val="bg1"/>
                </a:solidFill>
                <a:latin typeface="Arial Black" panose="020B0A04020102020204" pitchFamily="34" charset="0"/>
              </a:rPr>
              <a:t> </a:t>
            </a:r>
            <a:r>
              <a:rPr lang="en-US" sz="4400" dirty="0">
                <a:solidFill>
                  <a:srgbClr val="FFFF00"/>
                </a:solidFill>
                <a:latin typeface="Arial Black" panose="020B0A04020102020204" pitchFamily="34" charset="0"/>
              </a:rPr>
              <a:t>4</a:t>
            </a:r>
            <a:r>
              <a:rPr lang="en-US" sz="4400" dirty="0">
                <a:solidFill>
                  <a:schemeClr val="bg1"/>
                </a:solidFill>
                <a:latin typeface="Arial Black" panose="020B0A04020102020204" pitchFamily="34" charset="0"/>
              </a:rPr>
              <a:t> For we that are in this tabernacle do groan, being burdened: not for that we would be unclothed, but clothed upon, that mortality might be swallowed up of life.</a:t>
            </a:r>
            <a:br>
              <a:rPr lang="en-US" sz="4400" dirty="0">
                <a:solidFill>
                  <a:schemeClr val="bg1"/>
                </a:solidFill>
                <a:latin typeface="Arial Black" panose="020B0A04020102020204" pitchFamily="34" charset="0"/>
              </a:rPr>
            </a:br>
            <a:r>
              <a:rPr lang="en-US" sz="50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121030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236483"/>
            <a:ext cx="11382704" cy="5707116"/>
          </a:xfrm>
        </p:spPr>
        <p:txBody>
          <a:bodyPr>
            <a:noAutofit/>
          </a:bodyPr>
          <a:lstStyle/>
          <a:p>
            <a:r>
              <a:rPr lang="en-US" sz="4000" dirty="0">
                <a:solidFill>
                  <a:srgbClr val="FFFF00"/>
                </a:solidFill>
                <a:latin typeface="Arial Black" panose="020B0A04020102020204" pitchFamily="34" charset="0"/>
              </a:rPr>
              <a:t>Heb. 2:14 </a:t>
            </a:r>
            <a:r>
              <a:rPr lang="en-US" sz="4000" dirty="0">
                <a:solidFill>
                  <a:schemeClr val="bg1"/>
                </a:solidFill>
                <a:latin typeface="Arial Black" panose="020B0A04020102020204" pitchFamily="34" charset="0"/>
              </a:rPr>
              <a:t>Forasmuch then as the children are partakers of flesh and blood, he also himself likewise took part of the same; that </a:t>
            </a:r>
            <a:r>
              <a:rPr lang="en-US" sz="4000" dirty="0">
                <a:solidFill>
                  <a:srgbClr val="66FFFF"/>
                </a:solidFill>
                <a:latin typeface="Arial Black" panose="020B0A04020102020204" pitchFamily="34" charset="0"/>
              </a:rPr>
              <a:t>through death he might destroy him that had the power of death, that is, the devil</a:t>
            </a:r>
            <a:r>
              <a:rPr lang="en-US" sz="4000" dirty="0">
                <a:solidFill>
                  <a:schemeClr val="bg1"/>
                </a:solidFill>
                <a:latin typeface="Arial Black" panose="020B0A04020102020204" pitchFamily="34" charset="0"/>
              </a:rPr>
              <a:t>; </a:t>
            </a:r>
            <a:r>
              <a:rPr lang="en-US" sz="4000" dirty="0">
                <a:solidFill>
                  <a:srgbClr val="FFFF00"/>
                </a:solidFill>
                <a:latin typeface="Arial Black" panose="020B0A04020102020204" pitchFamily="34" charset="0"/>
              </a:rPr>
              <a:t>15</a:t>
            </a:r>
            <a:r>
              <a:rPr lang="en-US" sz="4000" dirty="0">
                <a:solidFill>
                  <a:schemeClr val="bg1"/>
                </a:solidFill>
                <a:latin typeface="Arial Black" panose="020B0A04020102020204" pitchFamily="34" charset="0"/>
              </a:rPr>
              <a:t> And deliver them who through fear of death were all their lifetime subject to bondage.</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20164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UP">
            <a:extLst>
              <a:ext uri="{FF2B5EF4-FFF2-40B4-BE49-F238E27FC236}">
                <a16:creationId xmlns:a16="http://schemas.microsoft.com/office/drawing/2014/main" id="{B480F55D-3560-4D4C-96D8-239BBA580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952875" y="581025"/>
            <a:ext cx="4286250"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5478B1-3D02-4E4B-B53B-90723AE76562}"/>
              </a:ext>
            </a:extLst>
          </p:cNvPr>
          <p:cNvSpPr>
            <a:spLocks noGrp="1"/>
          </p:cNvSpPr>
          <p:nvPr>
            <p:ph type="ctrTitle"/>
          </p:nvPr>
        </p:nvSpPr>
        <p:spPr>
          <a:xfrm>
            <a:off x="1524000" y="299545"/>
            <a:ext cx="9144000" cy="1876096"/>
          </a:xfrm>
        </p:spPr>
        <p:txBody>
          <a:bodyPr>
            <a:normAutofit/>
          </a:bodyPr>
          <a:lstStyle/>
          <a:p>
            <a:r>
              <a:rPr lang="en-US"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WHERE WILL WE BE AFTER THAT?</a:t>
            </a:r>
          </a:p>
        </p:txBody>
      </p:sp>
      <p:sp>
        <p:nvSpPr>
          <p:cNvPr id="3" name="Subtitle 2">
            <a:extLst>
              <a:ext uri="{FF2B5EF4-FFF2-40B4-BE49-F238E27FC236}">
                <a16:creationId xmlns:a16="http://schemas.microsoft.com/office/drawing/2014/main" id="{778F52C9-2F67-4F1C-B0C0-C18316A95252}"/>
              </a:ext>
            </a:extLst>
          </p:cNvPr>
          <p:cNvSpPr>
            <a:spLocks noGrp="1"/>
          </p:cNvSpPr>
          <p:nvPr>
            <p:ph type="subTitle" idx="1"/>
          </p:nvPr>
        </p:nvSpPr>
        <p:spPr>
          <a:xfrm>
            <a:off x="457199" y="2457121"/>
            <a:ext cx="11004331" cy="4101334"/>
          </a:xfrm>
        </p:spPr>
        <p:txBody>
          <a:bodyPr>
            <a:normAutofit/>
          </a:bodyPr>
          <a:lstStyle/>
          <a:p>
            <a:r>
              <a:rPr lang="en-US" sz="5400" dirty="0">
                <a:ln>
                  <a:solidFill>
                    <a:schemeClr val="bg1"/>
                  </a:solidFill>
                </a:ln>
                <a:effectLst>
                  <a:glow rad="101600">
                    <a:schemeClr val="bg1">
                      <a:alpha val="60000"/>
                    </a:schemeClr>
                  </a:glow>
                </a:effectLst>
                <a:latin typeface="Arial Black" panose="020B0A04020102020204" pitchFamily="34" charset="0"/>
              </a:rPr>
              <a:t>The Second Stop is Down</a:t>
            </a:r>
          </a:p>
        </p:txBody>
      </p:sp>
    </p:spTree>
    <p:extLst>
      <p:ext uri="{BB962C8B-B14F-4D97-AF65-F5344CB8AC3E}">
        <p14:creationId xmlns:p14="http://schemas.microsoft.com/office/powerpoint/2010/main" val="34126456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1261241"/>
            <a:ext cx="11382704" cy="5596759"/>
          </a:xfrm>
        </p:spPr>
        <p:txBody>
          <a:bodyPr>
            <a:noAutofit/>
          </a:bodyPr>
          <a:lstStyle/>
          <a:p>
            <a:r>
              <a:rPr lang="en-US" sz="4000" dirty="0">
                <a:solidFill>
                  <a:srgbClr val="FFFF00"/>
                </a:solidFill>
                <a:latin typeface="Arial Black" panose="020B0A04020102020204" pitchFamily="34" charset="0"/>
              </a:rPr>
              <a:t>Rev. 6:9 </a:t>
            </a:r>
            <a:r>
              <a:rPr lang="en-US" sz="4000" dirty="0">
                <a:solidFill>
                  <a:schemeClr val="bg1"/>
                </a:solidFill>
                <a:latin typeface="Arial Black" panose="020B0A04020102020204" pitchFamily="34" charset="0"/>
              </a:rPr>
              <a:t>And when he had opened the fifth seal, I saw under the altar the souls of them that were slain for the word of God, and for the testimony which they held:</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r>
              <a:rPr lang="en-US" sz="4000" dirty="0">
                <a:solidFill>
                  <a:srgbClr val="FFFF00"/>
                </a:solidFill>
                <a:latin typeface="Arial Black" panose="020B0A04020102020204" pitchFamily="34" charset="0"/>
              </a:rPr>
              <a:t>10</a:t>
            </a:r>
            <a:r>
              <a:rPr lang="en-US" sz="4000" dirty="0">
                <a:solidFill>
                  <a:schemeClr val="bg1"/>
                </a:solidFill>
                <a:latin typeface="Arial Black" panose="020B0A04020102020204" pitchFamily="34" charset="0"/>
              </a:rPr>
              <a:t> And they cried with a loud voice, saying, How long, O Lord, holy and true, dost thou not </a:t>
            </a:r>
            <a:r>
              <a:rPr lang="en-US" sz="4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judge and </a:t>
            </a:r>
            <a:r>
              <a:rPr lang="en-US" sz="4000" dirty="0">
                <a:solidFill>
                  <a:schemeClr val="bg1"/>
                </a:solidFill>
                <a:latin typeface="Arial Black" panose="020B0A04020102020204" pitchFamily="34" charset="0"/>
              </a:rPr>
              <a:t>avenge our blood </a:t>
            </a:r>
            <a:r>
              <a:rPr lang="en-US" sz="4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on them that dwell on the earth?</a:t>
            </a:r>
            <a:br>
              <a:rPr lang="en-US" sz="4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br>
            <a:r>
              <a:rPr lang="en-US" sz="36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 </a:t>
            </a:r>
            <a:br>
              <a:rPr lang="en-US" sz="36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br>
            <a:r>
              <a:rPr lang="en-US" sz="3600" dirty="0">
                <a:solidFill>
                  <a:schemeClr val="bg1"/>
                </a:solidFill>
                <a:latin typeface="Arial Black" panose="020B0A04020102020204" pitchFamily="34" charset="0"/>
              </a:rPr>
              <a:t> </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2582327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1243264"/>
            <a:ext cx="11382704" cy="3833233"/>
          </a:xfrm>
        </p:spPr>
        <p:txBody>
          <a:bodyPr>
            <a:noAutofit/>
          </a:bodyPr>
          <a:lstStyle/>
          <a:p>
            <a:r>
              <a:rPr lang="en-US" sz="4400" dirty="0">
                <a:solidFill>
                  <a:srgbClr val="FFFF00"/>
                </a:solidFill>
                <a:latin typeface="Arial Black" panose="020B0A04020102020204" pitchFamily="34" charset="0"/>
              </a:rPr>
              <a:t>Rev. 6:11 </a:t>
            </a:r>
            <a:r>
              <a:rPr lang="en-US" sz="4400" dirty="0">
                <a:solidFill>
                  <a:schemeClr val="bg1"/>
                </a:solidFill>
                <a:latin typeface="Arial Black" panose="020B0A04020102020204" pitchFamily="34" charset="0"/>
              </a:rPr>
              <a:t>And white robes were given unto every one of them; and it was said unto them, that they should rest yet for a little season, until their </a:t>
            </a:r>
            <a:r>
              <a:rPr lang="en-US" sz="4400" dirty="0" err="1">
                <a:solidFill>
                  <a:schemeClr val="bg1"/>
                </a:solidFill>
                <a:latin typeface="Arial Black" panose="020B0A04020102020204" pitchFamily="34" charset="0"/>
              </a:rPr>
              <a:t>fellowservants</a:t>
            </a:r>
            <a:r>
              <a:rPr lang="en-US" sz="4400" dirty="0">
                <a:solidFill>
                  <a:schemeClr val="bg1"/>
                </a:solidFill>
                <a:latin typeface="Arial Black" panose="020B0A04020102020204" pitchFamily="34" charset="0"/>
              </a:rPr>
              <a:t> also and their brethren, that should be killed as they were, should be fulfilled.</a:t>
            </a:r>
            <a:br>
              <a:rPr lang="en-US" sz="4400" dirty="0">
                <a:solidFill>
                  <a:schemeClr val="bg1"/>
                </a:solidFill>
                <a:latin typeface="Arial Black" panose="020B0A04020102020204" pitchFamily="34" charset="0"/>
              </a:rPr>
            </a:br>
            <a:r>
              <a:rPr lang="en-US" sz="44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14609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UP">
            <a:extLst>
              <a:ext uri="{FF2B5EF4-FFF2-40B4-BE49-F238E27FC236}">
                <a16:creationId xmlns:a16="http://schemas.microsoft.com/office/drawing/2014/main" id="{B480F55D-3560-4D4C-96D8-239BBA580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952875" y="581025"/>
            <a:ext cx="4286250"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5478B1-3D02-4E4B-B53B-90723AE76562}"/>
              </a:ext>
            </a:extLst>
          </p:cNvPr>
          <p:cNvSpPr>
            <a:spLocks noGrp="1"/>
          </p:cNvSpPr>
          <p:nvPr>
            <p:ph type="ctrTitle"/>
          </p:nvPr>
        </p:nvSpPr>
        <p:spPr>
          <a:xfrm>
            <a:off x="1524000" y="299545"/>
            <a:ext cx="9144000" cy="1876096"/>
          </a:xfrm>
        </p:spPr>
        <p:txBody>
          <a:bodyPr>
            <a:normAutofit/>
          </a:bodyPr>
          <a:lstStyle/>
          <a:p>
            <a:r>
              <a:rPr lang="en-US"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WHERE WILL WE BE AFTER THAT?</a:t>
            </a:r>
          </a:p>
        </p:txBody>
      </p:sp>
      <p:sp>
        <p:nvSpPr>
          <p:cNvPr id="3" name="Subtitle 2">
            <a:extLst>
              <a:ext uri="{FF2B5EF4-FFF2-40B4-BE49-F238E27FC236}">
                <a16:creationId xmlns:a16="http://schemas.microsoft.com/office/drawing/2014/main" id="{778F52C9-2F67-4F1C-B0C0-C18316A95252}"/>
              </a:ext>
            </a:extLst>
          </p:cNvPr>
          <p:cNvSpPr>
            <a:spLocks noGrp="1"/>
          </p:cNvSpPr>
          <p:nvPr>
            <p:ph type="subTitle" idx="1"/>
          </p:nvPr>
        </p:nvSpPr>
        <p:spPr>
          <a:xfrm>
            <a:off x="457199" y="2457121"/>
            <a:ext cx="11004331" cy="4101334"/>
          </a:xfrm>
        </p:spPr>
        <p:txBody>
          <a:bodyPr>
            <a:normAutofit/>
          </a:bodyPr>
          <a:lstStyle/>
          <a:p>
            <a:r>
              <a:rPr lang="en-US" sz="5400" dirty="0">
                <a:ln>
                  <a:solidFill>
                    <a:schemeClr val="bg1"/>
                  </a:solidFill>
                </a:ln>
                <a:effectLst>
                  <a:glow rad="101600">
                    <a:schemeClr val="bg1">
                      <a:alpha val="60000"/>
                    </a:schemeClr>
                  </a:glow>
                </a:effectLst>
                <a:latin typeface="Arial Black" panose="020B0A04020102020204" pitchFamily="34" charset="0"/>
              </a:rPr>
              <a:t>The Second Stop is Down</a:t>
            </a:r>
          </a:p>
          <a:p>
            <a:endParaRPr lang="en-US" sz="4000" i="1" dirty="0">
              <a:ln>
                <a:solidFill>
                  <a:schemeClr val="bg1"/>
                </a:solidFill>
              </a:ln>
              <a:solidFill>
                <a:srgbClr val="FF0000"/>
              </a:solidFill>
              <a:effectLst>
                <a:glow rad="101600">
                  <a:schemeClr val="bg1">
                    <a:alpha val="60000"/>
                  </a:schemeClr>
                </a:glow>
              </a:effectLst>
              <a:latin typeface="Arial Black" panose="020B0A04020102020204" pitchFamily="34" charset="0"/>
            </a:endParaRPr>
          </a:p>
          <a:p>
            <a:r>
              <a:rPr lang="en-US" sz="4000" i="1" dirty="0">
                <a:ln>
                  <a:solidFill>
                    <a:schemeClr val="bg1"/>
                  </a:solidFill>
                </a:ln>
                <a:solidFill>
                  <a:srgbClr val="FF0000"/>
                </a:solidFill>
                <a:effectLst>
                  <a:glow rad="101600">
                    <a:schemeClr val="bg1">
                      <a:alpha val="60000"/>
                    </a:schemeClr>
                  </a:glow>
                </a:effectLst>
                <a:latin typeface="Arial Black" panose="020B0A04020102020204" pitchFamily="34" charset="0"/>
              </a:rPr>
              <a:t>(The </a:t>
            </a:r>
            <a:r>
              <a:rPr lang="en-US" sz="4000" i="1" dirty="0">
                <a:ln>
                  <a:solidFill>
                    <a:schemeClr val="bg1"/>
                  </a:solidFill>
                </a:ln>
                <a:effectLst>
                  <a:glow rad="101600">
                    <a:schemeClr val="bg1">
                      <a:alpha val="60000"/>
                    </a:schemeClr>
                  </a:glow>
                </a:effectLst>
                <a:latin typeface="Arial Black" panose="020B0A04020102020204" pitchFamily="34" charset="0"/>
              </a:rPr>
              <a:t>New Earth </a:t>
            </a:r>
            <a:r>
              <a:rPr lang="en-US" sz="4000" i="1" dirty="0">
                <a:ln>
                  <a:solidFill>
                    <a:schemeClr val="bg1"/>
                  </a:solidFill>
                </a:ln>
                <a:solidFill>
                  <a:srgbClr val="FF0000"/>
                </a:solidFill>
                <a:effectLst>
                  <a:glow rad="101600">
                    <a:schemeClr val="bg1">
                      <a:alpha val="60000"/>
                    </a:schemeClr>
                  </a:glow>
                </a:effectLst>
                <a:latin typeface="Arial Black" panose="020B0A04020102020204" pitchFamily="34" charset="0"/>
              </a:rPr>
              <a:t>is Our Final Destination – Rev. 21:1-4)</a:t>
            </a:r>
          </a:p>
        </p:txBody>
      </p:sp>
    </p:spTree>
    <p:extLst>
      <p:ext uri="{BB962C8B-B14F-4D97-AF65-F5344CB8AC3E}">
        <p14:creationId xmlns:p14="http://schemas.microsoft.com/office/powerpoint/2010/main" val="14861663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916693"/>
            <a:ext cx="11382704" cy="3833233"/>
          </a:xfrm>
        </p:spPr>
        <p:txBody>
          <a:bodyPr>
            <a:noAutofit/>
          </a:bodyPr>
          <a:lstStyle/>
          <a:p>
            <a:pPr algn="r"/>
            <a:r>
              <a:rPr lang="en-US" sz="4400" dirty="0">
                <a:solidFill>
                  <a:srgbClr val="FFFF00"/>
                </a:solidFill>
                <a:latin typeface="Arial Black" panose="020B0A04020102020204" pitchFamily="34" charset="0"/>
              </a:rPr>
              <a:t>2 Pet. 3:10 </a:t>
            </a:r>
            <a:r>
              <a:rPr lang="en-US" sz="4400" dirty="0">
                <a:solidFill>
                  <a:schemeClr val="bg1"/>
                </a:solidFill>
                <a:latin typeface="Arial Black" panose="020B0A04020102020204" pitchFamily="34" charset="0"/>
              </a:rPr>
              <a:t>But the day of the Lord will come as a thief in the night; in the which the heavens shall pass away with </a:t>
            </a:r>
            <a:r>
              <a:rPr lang="en-US" sz="4400" dirty="0">
                <a:solidFill>
                  <a:srgbClr val="FFFF00"/>
                </a:solidFill>
                <a:latin typeface="Arial Black" panose="020B0A04020102020204" pitchFamily="34" charset="0"/>
              </a:rPr>
              <a:t>a great noise</a:t>
            </a:r>
            <a:r>
              <a:rPr lang="en-US" sz="4400" dirty="0">
                <a:solidFill>
                  <a:schemeClr val="bg1"/>
                </a:solidFill>
                <a:latin typeface="Arial Black" panose="020B0A04020102020204" pitchFamily="34" charset="0"/>
              </a:rPr>
              <a:t>, and the elements shall melt with fervent heat, the earth also and the works</a:t>
            </a:r>
            <a:br>
              <a:rPr lang="en-US" sz="4400" dirty="0">
                <a:solidFill>
                  <a:schemeClr val="bg1"/>
                </a:solidFill>
                <a:latin typeface="Arial Black" panose="020B0A04020102020204" pitchFamily="34" charset="0"/>
              </a:rPr>
            </a:br>
            <a:r>
              <a:rPr lang="en-US" sz="4400" dirty="0">
                <a:solidFill>
                  <a:schemeClr val="bg1"/>
                </a:solidFill>
                <a:latin typeface="Arial Black" panose="020B0A04020102020204" pitchFamily="34" charset="0"/>
              </a:rPr>
              <a:t>that </a:t>
            </a:r>
            <a:r>
              <a:rPr lang="en-US" sz="44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are therein shall be burned up. </a:t>
            </a:r>
          </a:p>
        </p:txBody>
      </p:sp>
    </p:spTree>
    <p:extLst>
      <p:ext uri="{BB962C8B-B14F-4D97-AF65-F5344CB8AC3E}">
        <p14:creationId xmlns:p14="http://schemas.microsoft.com/office/powerpoint/2010/main" val="1682171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33744"/>
            <a:ext cx="11382704" cy="5819689"/>
          </a:xfrm>
        </p:spPr>
        <p:txBody>
          <a:bodyPr>
            <a:noAutofit/>
          </a:bodyPr>
          <a:lstStyle/>
          <a:p>
            <a:r>
              <a:rPr lang="en-US" sz="4000" dirty="0">
                <a:solidFill>
                  <a:srgbClr val="FFFF00"/>
                </a:solidFill>
                <a:latin typeface="Arial Black" panose="020B0A04020102020204" pitchFamily="34" charset="0"/>
              </a:rPr>
              <a:t>2 Pet. 3:12 </a:t>
            </a:r>
            <a:r>
              <a:rPr lang="en-US" sz="4000" dirty="0">
                <a:solidFill>
                  <a:schemeClr val="bg1"/>
                </a:solidFill>
                <a:latin typeface="Arial Black" panose="020B0A04020102020204" pitchFamily="34" charset="0"/>
              </a:rPr>
              <a:t>Looking for and hasting unto the coming of the day of God, wherein </a:t>
            </a:r>
            <a:r>
              <a:rPr lang="en-US" sz="4000" dirty="0">
                <a:solidFill>
                  <a:srgbClr val="FFFF00"/>
                </a:solidFill>
                <a:latin typeface="Arial Black" panose="020B0A04020102020204" pitchFamily="34" charset="0"/>
              </a:rPr>
              <a:t>the heavens being on fire shall be dissolved, and the elements shall melt with fervent heat</a:t>
            </a:r>
            <a:r>
              <a:rPr lang="en-US" sz="4000" dirty="0">
                <a:solidFill>
                  <a:schemeClr val="bg1"/>
                </a:solidFill>
                <a:latin typeface="Arial Black" panose="020B0A04020102020204" pitchFamily="34" charset="0"/>
              </a:rPr>
              <a:t>. </a:t>
            </a:r>
            <a:r>
              <a:rPr lang="en-US" sz="4000" dirty="0">
                <a:solidFill>
                  <a:srgbClr val="FFFF00"/>
                </a:solidFill>
                <a:latin typeface="Arial Black" panose="020B0A04020102020204" pitchFamily="34" charset="0"/>
              </a:rPr>
              <a:t>13</a:t>
            </a:r>
            <a:r>
              <a:rPr lang="en-US" sz="4000" dirty="0">
                <a:solidFill>
                  <a:schemeClr val="bg1"/>
                </a:solidFill>
                <a:latin typeface="Arial Black" panose="020B0A04020102020204" pitchFamily="34" charset="0"/>
              </a:rPr>
              <a:t> Nevertheless we, according to his promise, look for       </a:t>
            </a:r>
            <a:r>
              <a:rPr lang="en-US" sz="4000" dirty="0">
                <a:solidFill>
                  <a:srgbClr val="66FFFF"/>
                </a:solidFill>
                <a:latin typeface="Arial Black" panose="020B0A04020102020204" pitchFamily="34" charset="0"/>
              </a:rPr>
              <a:t>new heavens and a new earth</a:t>
            </a:r>
            <a:r>
              <a:rPr lang="en-US" sz="4000" dirty="0">
                <a:solidFill>
                  <a:schemeClr val="bg1"/>
                </a:solidFill>
                <a:latin typeface="Arial Black" panose="020B0A04020102020204" pitchFamily="34" charset="0"/>
              </a:rPr>
              <a:t>, wherein dwelleth righteousness.</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br>
              <a:rPr lang="en-US" sz="4000" dirty="0">
                <a:solidFill>
                  <a:schemeClr val="bg1"/>
                </a:solidFill>
                <a:latin typeface="Arial Black" panose="020B0A04020102020204" pitchFamily="34" charset="0"/>
              </a:rPr>
            </a:br>
            <a:r>
              <a:rPr lang="en-US" sz="44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20572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roll">
            <a:extLst>
              <a:ext uri="{FF2B5EF4-FFF2-40B4-BE49-F238E27FC236}">
                <a16:creationId xmlns:a16="http://schemas.microsoft.com/office/drawing/2014/main" id="{81579A6D-5DE8-4B25-A837-F98A7F5CD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85" y="-127000"/>
            <a:ext cx="11745311" cy="75683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32AA87-44AF-48AC-BDF3-2AE7B2BF14D8}"/>
              </a:ext>
            </a:extLst>
          </p:cNvPr>
          <p:cNvSpPr>
            <a:spLocks noGrp="1"/>
          </p:cNvSpPr>
          <p:nvPr>
            <p:ph type="ctrTitle"/>
          </p:nvPr>
        </p:nvSpPr>
        <p:spPr>
          <a:xfrm>
            <a:off x="1524000" y="819807"/>
            <a:ext cx="9144000" cy="5232455"/>
          </a:xfrm>
        </p:spPr>
        <p:txBody>
          <a:bodyPr>
            <a:noAutofit/>
          </a:bodyPr>
          <a:lstStyle/>
          <a:p>
            <a:r>
              <a:rPr lang="en-US" sz="4600" dirty="0">
                <a:ln>
                  <a:solidFill>
                    <a:schemeClr val="bg1"/>
                  </a:solidFill>
                </a:ln>
                <a:effectLst>
                  <a:glow rad="101600">
                    <a:schemeClr val="bg1">
                      <a:alpha val="60000"/>
                    </a:schemeClr>
                  </a:glow>
                </a:effectLst>
                <a:latin typeface="Arial Black" panose="020B0A04020102020204" pitchFamily="34" charset="0"/>
              </a:rPr>
              <a:t>It is no coincidence that the first 2 chapters of the Bible begin with the </a:t>
            </a:r>
            <a:r>
              <a:rPr lang="en-US" sz="4600" dirty="0">
                <a:ln>
                  <a:solidFill>
                    <a:schemeClr val="bg1"/>
                  </a:solidFill>
                </a:ln>
                <a:solidFill>
                  <a:srgbClr val="C00000"/>
                </a:solidFill>
                <a:effectLst>
                  <a:glow rad="101600">
                    <a:schemeClr val="bg1">
                      <a:alpha val="60000"/>
                    </a:schemeClr>
                  </a:glow>
                </a:effectLst>
                <a:latin typeface="Arial Black" panose="020B0A04020102020204" pitchFamily="34" charset="0"/>
              </a:rPr>
              <a:t>creation</a:t>
            </a:r>
            <a:r>
              <a:rPr lang="en-US" sz="4600" dirty="0">
                <a:ln>
                  <a:solidFill>
                    <a:schemeClr val="bg1"/>
                  </a:solidFill>
                </a:ln>
                <a:effectLst>
                  <a:glow rad="101600">
                    <a:schemeClr val="bg1">
                      <a:alpha val="60000"/>
                    </a:schemeClr>
                  </a:glow>
                </a:effectLst>
                <a:latin typeface="Arial Black" panose="020B0A04020102020204" pitchFamily="34" charset="0"/>
              </a:rPr>
              <a:t> of </a:t>
            </a:r>
            <a:r>
              <a:rPr lang="en-US" sz="4600" dirty="0">
                <a:ln>
                  <a:solidFill>
                    <a:sysClr val="windowText" lastClr="000000"/>
                  </a:solidFill>
                </a:ln>
                <a:solidFill>
                  <a:srgbClr val="0070C0"/>
                </a:solidFill>
                <a:effectLst>
                  <a:glow rad="101600">
                    <a:schemeClr val="bg1">
                      <a:alpha val="60000"/>
                    </a:schemeClr>
                  </a:glow>
                </a:effectLst>
                <a:latin typeface="Arial Black" panose="020B0A04020102020204" pitchFamily="34" charset="0"/>
              </a:rPr>
              <a:t>the heavens  and the earth </a:t>
            </a:r>
            <a:r>
              <a:rPr lang="en-US" sz="4600" dirty="0">
                <a:ln>
                  <a:solidFill>
                    <a:schemeClr val="bg1"/>
                  </a:solidFill>
                </a:ln>
                <a:effectLst>
                  <a:glow rad="101600">
                    <a:schemeClr val="bg1">
                      <a:alpha val="60000"/>
                    </a:schemeClr>
                  </a:glow>
                </a:effectLst>
                <a:latin typeface="Arial Black" panose="020B0A04020102020204" pitchFamily="34" charset="0"/>
              </a:rPr>
              <a:t>and the last  2 chapters begin with the </a:t>
            </a:r>
            <a:r>
              <a:rPr lang="en-US" sz="4600" dirty="0">
                <a:ln>
                  <a:solidFill>
                    <a:schemeClr val="bg1"/>
                  </a:solidFill>
                </a:ln>
                <a:solidFill>
                  <a:srgbClr val="C00000"/>
                </a:solidFill>
                <a:effectLst>
                  <a:glow rad="101600">
                    <a:schemeClr val="bg1">
                      <a:alpha val="60000"/>
                    </a:schemeClr>
                  </a:glow>
                </a:effectLst>
                <a:latin typeface="Arial Black" panose="020B0A04020102020204" pitchFamily="34" charset="0"/>
              </a:rPr>
              <a:t>recreation</a:t>
            </a:r>
            <a:r>
              <a:rPr lang="en-US" sz="4600" dirty="0">
                <a:ln>
                  <a:solidFill>
                    <a:schemeClr val="bg1"/>
                  </a:solidFill>
                </a:ln>
                <a:effectLst>
                  <a:glow rad="101600">
                    <a:schemeClr val="bg1">
                      <a:alpha val="60000"/>
                    </a:schemeClr>
                  </a:glow>
                </a:effectLst>
                <a:latin typeface="Arial Black" panose="020B0A04020102020204" pitchFamily="34" charset="0"/>
              </a:rPr>
              <a:t> of </a:t>
            </a:r>
            <a:r>
              <a:rPr lang="en-US" sz="4600" dirty="0">
                <a:ln>
                  <a:solidFill>
                    <a:sysClr val="windowText" lastClr="000000"/>
                  </a:solidFill>
                </a:ln>
                <a:solidFill>
                  <a:srgbClr val="0070C0"/>
                </a:solidFill>
                <a:effectLst>
                  <a:glow rad="101600">
                    <a:schemeClr val="bg1">
                      <a:alpha val="60000"/>
                    </a:schemeClr>
                  </a:glow>
                </a:effectLst>
                <a:latin typeface="Arial Black" panose="020B0A04020102020204" pitchFamily="34" charset="0"/>
              </a:rPr>
              <a:t>the heavens and the earth</a:t>
            </a:r>
            <a:r>
              <a:rPr lang="en-US" sz="4600" dirty="0">
                <a:ln>
                  <a:solidFill>
                    <a:schemeClr val="bg1"/>
                  </a:solidFill>
                </a:ln>
                <a:effectLst>
                  <a:glow rad="101600">
                    <a:schemeClr val="bg1">
                      <a:alpha val="60000"/>
                    </a:schemeClr>
                  </a:glow>
                </a:effectLst>
                <a:latin typeface="Arial Black" panose="020B0A04020102020204" pitchFamily="34" charset="0"/>
              </a:rPr>
              <a:t>.</a:t>
            </a:r>
          </a:p>
        </p:txBody>
      </p:sp>
    </p:spTree>
    <p:extLst>
      <p:ext uri="{BB962C8B-B14F-4D97-AF65-F5344CB8AC3E}">
        <p14:creationId xmlns:p14="http://schemas.microsoft.com/office/powerpoint/2010/main" val="1938407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157656"/>
            <a:ext cx="11382704" cy="6195848"/>
          </a:xfrm>
        </p:spPr>
        <p:txBody>
          <a:bodyPr>
            <a:noAutofit/>
          </a:bodyPr>
          <a:lstStyle/>
          <a:p>
            <a:r>
              <a:rPr lang="en-US" sz="4000" dirty="0">
                <a:solidFill>
                  <a:srgbClr val="FFFF00"/>
                </a:solidFill>
                <a:latin typeface="Arial Black" panose="020B0A04020102020204" pitchFamily="34" charset="0"/>
              </a:rPr>
              <a:t>1Co 15:42 </a:t>
            </a:r>
            <a:r>
              <a:rPr lang="en-US" sz="4000" dirty="0">
                <a:solidFill>
                  <a:schemeClr val="bg1"/>
                </a:solidFill>
                <a:latin typeface="Arial Black" panose="020B0A04020102020204" pitchFamily="34" charset="0"/>
              </a:rPr>
              <a:t>So also is the resurrection of the dead. It is sown in corruption; it is raised in incorruption: </a:t>
            </a:r>
            <a:r>
              <a:rPr lang="en-US" sz="4000" dirty="0">
                <a:solidFill>
                  <a:srgbClr val="FFFF00"/>
                </a:solidFill>
                <a:latin typeface="Arial Black" panose="020B0A04020102020204" pitchFamily="34" charset="0"/>
              </a:rPr>
              <a:t>43</a:t>
            </a:r>
            <a:r>
              <a:rPr lang="en-US" sz="4000" dirty="0">
                <a:solidFill>
                  <a:schemeClr val="bg1"/>
                </a:solidFill>
                <a:latin typeface="Arial Black" panose="020B0A04020102020204" pitchFamily="34" charset="0"/>
              </a:rPr>
              <a:t> It is sown in </a:t>
            </a:r>
            <a:r>
              <a:rPr lang="en-US" sz="4000" dirty="0" err="1">
                <a:solidFill>
                  <a:schemeClr val="bg1"/>
                </a:solidFill>
                <a:latin typeface="Arial Black" panose="020B0A04020102020204" pitchFamily="34" charset="0"/>
              </a:rPr>
              <a:t>dishonour</a:t>
            </a:r>
            <a:r>
              <a:rPr lang="en-US" sz="4000" dirty="0">
                <a:solidFill>
                  <a:schemeClr val="bg1"/>
                </a:solidFill>
                <a:latin typeface="Arial Black" panose="020B0A04020102020204" pitchFamily="34" charset="0"/>
              </a:rPr>
              <a:t>; it is raised in glory: it is sown in weakness; it is raised in power: </a:t>
            </a:r>
            <a:r>
              <a:rPr lang="en-US" sz="4000" dirty="0">
                <a:solidFill>
                  <a:srgbClr val="FFFF00"/>
                </a:solidFill>
                <a:latin typeface="Arial Black" panose="020B0A04020102020204" pitchFamily="34" charset="0"/>
              </a:rPr>
              <a:t>44</a:t>
            </a:r>
            <a:r>
              <a:rPr lang="en-US" sz="4000" dirty="0">
                <a:solidFill>
                  <a:schemeClr val="bg1"/>
                </a:solidFill>
                <a:latin typeface="Arial Black" panose="020B0A04020102020204" pitchFamily="34" charset="0"/>
              </a:rPr>
              <a:t> It is sown a natural body; it is raised a spiritual body. There is a natural body, and there is a spiritual body.</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br>
              <a:rPr lang="en-US" sz="4000" dirty="0">
                <a:solidFill>
                  <a:schemeClr val="bg1"/>
                </a:solidFill>
                <a:latin typeface="Arial Black" panose="020B0A04020102020204" pitchFamily="34" charset="0"/>
              </a:rPr>
            </a:br>
            <a:r>
              <a:rPr lang="en-US" sz="44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1709706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A46EEC0F-B27A-4CDA-8F9A-2EAEFBE1F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7" y="-993228"/>
            <a:ext cx="12722772" cy="89180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C65133D3-DE2C-4933-82AE-63B5E820A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968" y="718780"/>
            <a:ext cx="10072064" cy="53274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7C7887-933B-4CDB-BB1E-7A1FACE99A94}"/>
              </a:ext>
            </a:extLst>
          </p:cNvPr>
          <p:cNvSpPr>
            <a:spLocks noGrp="1"/>
          </p:cNvSpPr>
          <p:nvPr>
            <p:ph type="ctrTitle"/>
          </p:nvPr>
        </p:nvSpPr>
        <p:spPr>
          <a:xfrm>
            <a:off x="1430694" y="63870"/>
            <a:ext cx="9144000" cy="2387600"/>
          </a:xfrm>
        </p:spPr>
        <p:txBody>
          <a:bodyPr>
            <a:normAutofit/>
          </a:bodyPr>
          <a:lstStyle/>
          <a:p>
            <a:r>
              <a:rPr lang="en-US" sz="8000" b="1" dirty="0">
                <a:ln>
                  <a:solidFill>
                    <a:sysClr val="windowText" lastClr="000000"/>
                  </a:solidFill>
                </a:ln>
                <a:solidFill>
                  <a:schemeClr val="bg1"/>
                </a:solidFill>
                <a:effectLst>
                  <a:glow rad="228600">
                    <a:schemeClr val="tx1">
                      <a:alpha val="40000"/>
                    </a:schemeClr>
                  </a:glow>
                </a:effectLst>
                <a:latin typeface="Brush Script MT" panose="03060802040406070304" pitchFamily="66" charset="0"/>
              </a:rPr>
              <a:t>…To a City!</a:t>
            </a:r>
          </a:p>
        </p:txBody>
      </p:sp>
      <p:sp>
        <p:nvSpPr>
          <p:cNvPr id="3" name="Subtitle 2">
            <a:extLst>
              <a:ext uri="{FF2B5EF4-FFF2-40B4-BE49-F238E27FC236}">
                <a16:creationId xmlns:a16="http://schemas.microsoft.com/office/drawing/2014/main" id="{FD6CC69E-9769-48A2-97F4-7B645DD9ADD6}"/>
              </a:ext>
            </a:extLst>
          </p:cNvPr>
          <p:cNvSpPr>
            <a:spLocks noGrp="1"/>
          </p:cNvSpPr>
          <p:nvPr>
            <p:ph type="subTitle" idx="1"/>
          </p:nvPr>
        </p:nvSpPr>
        <p:spPr/>
        <p:txBody>
          <a:bodyPr/>
          <a:lstStyle/>
          <a:p>
            <a:r>
              <a:rPr lang="en-US" dirty="0"/>
              <a:t> </a:t>
            </a:r>
          </a:p>
        </p:txBody>
      </p:sp>
      <p:sp>
        <p:nvSpPr>
          <p:cNvPr id="7" name="Subtitle 2">
            <a:extLst>
              <a:ext uri="{FF2B5EF4-FFF2-40B4-BE49-F238E27FC236}">
                <a16:creationId xmlns:a16="http://schemas.microsoft.com/office/drawing/2014/main" id="{D3DD26F9-63ED-46CE-88FF-041FE57623FF}"/>
              </a:ext>
            </a:extLst>
          </p:cNvPr>
          <p:cNvSpPr txBox="1">
            <a:spLocks/>
          </p:cNvSpPr>
          <p:nvPr/>
        </p:nvSpPr>
        <p:spPr>
          <a:xfrm>
            <a:off x="4511039" y="5398184"/>
            <a:ext cx="9144000" cy="4966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highlight>
                  <a:srgbClr val="00FFFF"/>
                </a:highlight>
                <a:latin typeface="Cooper Black" panose="0208090404030B020404" pitchFamily="18" charset="0"/>
              </a:rPr>
              <a:t>Hebrews 11: 8-10</a:t>
            </a:r>
          </a:p>
        </p:txBody>
      </p:sp>
    </p:spTree>
    <p:extLst>
      <p:ext uri="{BB962C8B-B14F-4D97-AF65-F5344CB8AC3E}">
        <p14:creationId xmlns:p14="http://schemas.microsoft.com/office/powerpoint/2010/main" val="28028867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33744"/>
            <a:ext cx="11382704" cy="6418778"/>
          </a:xfrm>
        </p:spPr>
        <p:txBody>
          <a:bodyPr>
            <a:noAutofit/>
          </a:bodyPr>
          <a:lstStyle/>
          <a:p>
            <a:r>
              <a:rPr lang="en-US" sz="4000" dirty="0">
                <a:solidFill>
                  <a:srgbClr val="FFFF00"/>
                </a:solidFill>
                <a:latin typeface="Arial Black" panose="020B0A04020102020204" pitchFamily="34" charset="0"/>
              </a:rPr>
              <a:t>Phil. 3:20 </a:t>
            </a:r>
            <a:r>
              <a:rPr lang="en-US" sz="4000" dirty="0">
                <a:solidFill>
                  <a:schemeClr val="bg1"/>
                </a:solidFill>
                <a:latin typeface="Arial Black" panose="020B0A04020102020204" pitchFamily="34" charset="0"/>
              </a:rPr>
              <a:t>For our conversation is in heaven; from whence also we look for the </a:t>
            </a:r>
            <a:r>
              <a:rPr lang="en-US" sz="4000" dirty="0" err="1">
                <a:solidFill>
                  <a:schemeClr val="bg1"/>
                </a:solidFill>
                <a:latin typeface="Arial Black" panose="020B0A04020102020204" pitchFamily="34" charset="0"/>
              </a:rPr>
              <a:t>Saviour</a:t>
            </a:r>
            <a:r>
              <a:rPr lang="en-US" sz="4000" dirty="0">
                <a:solidFill>
                  <a:schemeClr val="bg1"/>
                </a:solidFill>
                <a:latin typeface="Arial Black" panose="020B0A04020102020204" pitchFamily="34" charset="0"/>
              </a:rPr>
              <a:t>, the Lord Jesus Christ:       </a:t>
            </a:r>
            <a:r>
              <a:rPr lang="en-US" sz="4000" dirty="0">
                <a:solidFill>
                  <a:srgbClr val="FFFF00"/>
                </a:solidFill>
                <a:latin typeface="Arial Black" panose="020B0A04020102020204" pitchFamily="34" charset="0"/>
              </a:rPr>
              <a:t>21</a:t>
            </a:r>
            <a:r>
              <a:rPr lang="en-US" sz="4000" dirty="0">
                <a:solidFill>
                  <a:schemeClr val="bg1"/>
                </a:solidFill>
                <a:latin typeface="Arial Black" panose="020B0A04020102020204" pitchFamily="34" charset="0"/>
              </a:rPr>
              <a:t> Who shall change our vile body, that it may be fashioned like unto his glorious body, according to the working whereby he is able even to subdue all things unto himself.</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br>
              <a:rPr lang="en-US" sz="4000" dirty="0">
                <a:solidFill>
                  <a:schemeClr val="bg1"/>
                </a:solidFill>
                <a:latin typeface="Arial Black" panose="020B0A04020102020204" pitchFamily="34" charset="0"/>
              </a:rPr>
            </a:br>
            <a:r>
              <a:rPr lang="en-US" sz="4000" dirty="0">
                <a:solidFill>
                  <a:schemeClr val="bg1"/>
                </a:solidFill>
                <a:latin typeface="Arial Black" panose="020B0A04020102020204" pitchFamily="34" charset="0"/>
              </a:rPr>
              <a:t> </a:t>
            </a:r>
            <a:br>
              <a:rPr lang="en-US" sz="4000" dirty="0">
                <a:solidFill>
                  <a:schemeClr val="bg1"/>
                </a:solidFill>
                <a:latin typeface="Arial Black" panose="020B0A04020102020204" pitchFamily="34" charset="0"/>
              </a:rPr>
            </a:br>
            <a:r>
              <a:rPr lang="en-US" sz="44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371705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0E3245-CE99-4148-8061-76B1F74AF4DF}"/>
              </a:ext>
            </a:extLst>
          </p:cNvPr>
          <p:cNvSpPr/>
          <p:nvPr/>
        </p:nvSpPr>
        <p:spPr>
          <a:xfrm>
            <a:off x="0" y="-110836"/>
            <a:ext cx="12192000" cy="696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A98D2-AFA5-44AE-97E3-3FB3D24438A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C1D78AB-C02D-4164-96BA-9E9B18913047}"/>
              </a:ext>
            </a:extLst>
          </p:cNvPr>
          <p:cNvSpPr>
            <a:spLocks noGrp="1"/>
          </p:cNvSpPr>
          <p:nvPr>
            <p:ph type="subTitle" idx="1"/>
          </p:nvPr>
        </p:nvSpPr>
        <p:spPr/>
        <p:txBody>
          <a:bodyPr/>
          <a:lstStyle/>
          <a:p>
            <a:endParaRPr lang="en-US"/>
          </a:p>
        </p:txBody>
      </p:sp>
      <p:pic>
        <p:nvPicPr>
          <p:cNvPr id="1026" name="Picture 2" descr="Majestically Morphed Creatures : Weird Animals by Gyyp">
            <a:extLst>
              <a:ext uri="{FF2B5EF4-FFF2-40B4-BE49-F238E27FC236}">
                <a16:creationId xmlns:a16="http://schemas.microsoft.com/office/drawing/2014/main" id="{0A2CC312-209E-42F9-8895-935299798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17789"/>
            <a:ext cx="6858000" cy="3835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rcelain-sculptures-fantasy-animals-anya-stasenko-slava-leontyev-5">
            <a:extLst>
              <a:ext uri="{FF2B5EF4-FFF2-40B4-BE49-F238E27FC236}">
                <a16:creationId xmlns:a16="http://schemas.microsoft.com/office/drawing/2014/main" id="{58A119F4-E2F1-480A-B51B-F10BD0886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63" y="3261229"/>
            <a:ext cx="6511638" cy="3589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d Gives Us Paradise: Come Back To The Garden Of Eden">
            <a:extLst>
              <a:ext uri="{FF2B5EF4-FFF2-40B4-BE49-F238E27FC236}">
                <a16:creationId xmlns:a16="http://schemas.microsoft.com/office/drawing/2014/main" id="{C22874A0-E720-4196-8B3D-EA6AB036A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09963"/>
            <a:ext cx="5680363" cy="3386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Bride of Christ Revealed – Part 3 God&amp;#39;s Definition of a Woman | The  Agapegeek Blog">
            <a:extLst>
              <a:ext uri="{FF2B5EF4-FFF2-40B4-BE49-F238E27FC236}">
                <a16:creationId xmlns:a16="http://schemas.microsoft.com/office/drawing/2014/main" id="{33AAB686-DAB2-43FB-A801-4251B342C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90" y="-928254"/>
            <a:ext cx="12316690" cy="8451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675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500" fill="hold"/>
                                        <p:tgtEl>
                                          <p:spTgt spid="1030"/>
                                        </p:tgtEl>
                                        <p:attrNameLst>
                                          <p:attrName>ppt_w</p:attrName>
                                        </p:attrNameLst>
                                      </p:cBhvr>
                                      <p:tavLst>
                                        <p:tav tm="0">
                                          <p:val>
                                            <p:fltVal val="0"/>
                                          </p:val>
                                        </p:tav>
                                        <p:tav tm="100000">
                                          <p:val>
                                            <p:strVal val="#ppt_w"/>
                                          </p:val>
                                        </p:tav>
                                      </p:tavLst>
                                    </p:anim>
                                    <p:anim calcmode="lin" valueType="num">
                                      <p:cBhvr>
                                        <p:cTn id="22" dur="500" fill="hold"/>
                                        <p:tgtEl>
                                          <p:spTgt spid="1030"/>
                                        </p:tgtEl>
                                        <p:attrNameLst>
                                          <p:attrName>ppt_h</p:attrName>
                                        </p:attrNameLst>
                                      </p:cBhvr>
                                      <p:tavLst>
                                        <p:tav tm="0">
                                          <p:val>
                                            <p:fltVal val="0"/>
                                          </p:val>
                                        </p:tav>
                                        <p:tav tm="100000">
                                          <p:val>
                                            <p:strVal val="#ppt_h"/>
                                          </p:val>
                                        </p:tav>
                                      </p:tavLst>
                                    </p:anim>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 calcmode="lin" valueType="num">
                                      <p:cBhvr>
                                        <p:cTn id="28" dur="500" fill="hold"/>
                                        <p:tgtEl>
                                          <p:spTgt spid="1034"/>
                                        </p:tgtEl>
                                        <p:attrNameLst>
                                          <p:attrName>ppt_w</p:attrName>
                                        </p:attrNameLst>
                                      </p:cBhvr>
                                      <p:tavLst>
                                        <p:tav tm="0">
                                          <p:val>
                                            <p:fltVal val="0"/>
                                          </p:val>
                                        </p:tav>
                                        <p:tav tm="100000">
                                          <p:val>
                                            <p:strVal val="#ppt_w"/>
                                          </p:val>
                                        </p:tav>
                                      </p:tavLst>
                                    </p:anim>
                                    <p:anim calcmode="lin" valueType="num">
                                      <p:cBhvr>
                                        <p:cTn id="29" dur="500" fill="hold"/>
                                        <p:tgtEl>
                                          <p:spTgt spid="1034"/>
                                        </p:tgtEl>
                                        <p:attrNameLst>
                                          <p:attrName>ppt_h</p:attrName>
                                        </p:attrNameLst>
                                      </p:cBhvr>
                                      <p:tavLst>
                                        <p:tav tm="0">
                                          <p:val>
                                            <p:fltVal val="0"/>
                                          </p:val>
                                        </p:tav>
                                        <p:tav tm="100000">
                                          <p:val>
                                            <p:strVal val="#ppt_h"/>
                                          </p:val>
                                        </p:tav>
                                      </p:tavLst>
                                    </p:anim>
                                    <p:animEffect transition="in" filter="fade">
                                      <p:cBhvr>
                                        <p:cTn id="30"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UP">
            <a:extLst>
              <a:ext uri="{FF2B5EF4-FFF2-40B4-BE49-F238E27FC236}">
                <a16:creationId xmlns:a16="http://schemas.microsoft.com/office/drawing/2014/main" id="{B480F55D-3560-4D4C-96D8-239BBA580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952875" y="581025"/>
            <a:ext cx="4286250"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5478B1-3D02-4E4B-B53B-90723AE76562}"/>
              </a:ext>
            </a:extLst>
          </p:cNvPr>
          <p:cNvSpPr>
            <a:spLocks noGrp="1"/>
          </p:cNvSpPr>
          <p:nvPr>
            <p:ph type="ctrTitle"/>
          </p:nvPr>
        </p:nvSpPr>
        <p:spPr>
          <a:xfrm>
            <a:off x="1524000" y="299545"/>
            <a:ext cx="9144000" cy="1876096"/>
          </a:xfrm>
        </p:spPr>
        <p:txBody>
          <a:bodyPr>
            <a:normAutofit/>
          </a:bodyPr>
          <a:lstStyle/>
          <a:p>
            <a:r>
              <a:rPr lang="en-US"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WHERE WILL WE BE AFTER THAT?</a:t>
            </a:r>
          </a:p>
        </p:txBody>
      </p:sp>
      <p:sp>
        <p:nvSpPr>
          <p:cNvPr id="3" name="Subtitle 2">
            <a:extLst>
              <a:ext uri="{FF2B5EF4-FFF2-40B4-BE49-F238E27FC236}">
                <a16:creationId xmlns:a16="http://schemas.microsoft.com/office/drawing/2014/main" id="{778F52C9-2F67-4F1C-B0C0-C18316A95252}"/>
              </a:ext>
            </a:extLst>
          </p:cNvPr>
          <p:cNvSpPr>
            <a:spLocks noGrp="1"/>
          </p:cNvSpPr>
          <p:nvPr>
            <p:ph type="subTitle" idx="1"/>
          </p:nvPr>
        </p:nvSpPr>
        <p:spPr>
          <a:xfrm>
            <a:off x="457199" y="2457121"/>
            <a:ext cx="11004331" cy="4101334"/>
          </a:xfrm>
        </p:spPr>
        <p:txBody>
          <a:bodyPr>
            <a:normAutofit/>
          </a:bodyPr>
          <a:lstStyle/>
          <a:p>
            <a:r>
              <a:rPr lang="en-US" sz="5400" dirty="0">
                <a:ln>
                  <a:solidFill>
                    <a:schemeClr val="bg1"/>
                  </a:solidFill>
                </a:ln>
                <a:effectLst>
                  <a:glow rad="101600">
                    <a:schemeClr val="bg1">
                      <a:alpha val="60000"/>
                    </a:schemeClr>
                  </a:glow>
                </a:effectLst>
                <a:latin typeface="Arial Black" panose="020B0A04020102020204" pitchFamily="34" charset="0"/>
              </a:rPr>
              <a:t>The Second Stop is Down</a:t>
            </a:r>
          </a:p>
          <a:p>
            <a:r>
              <a:rPr lang="en-US" sz="5400" dirty="0">
                <a:ln>
                  <a:solidFill>
                    <a:schemeClr val="bg1"/>
                  </a:solidFill>
                </a:ln>
                <a:effectLst>
                  <a:glow rad="101600">
                    <a:schemeClr val="bg1">
                      <a:alpha val="60000"/>
                    </a:schemeClr>
                  </a:glow>
                </a:effectLst>
                <a:latin typeface="Arial Black" panose="020B0A04020102020204" pitchFamily="34" charset="0"/>
              </a:rPr>
              <a:t>The Second Stop is the New Earth &amp; </a:t>
            </a:r>
            <a:r>
              <a:rPr lang="en-US" sz="5400" u="sng" dirty="0">
                <a:ln>
                  <a:solidFill>
                    <a:schemeClr val="bg1"/>
                  </a:solidFill>
                </a:ln>
                <a:solidFill>
                  <a:srgbClr val="FF0000"/>
                </a:solidFill>
                <a:effectLst>
                  <a:glow rad="101600">
                    <a:schemeClr val="bg1">
                      <a:alpha val="60000"/>
                    </a:schemeClr>
                  </a:glow>
                </a:effectLst>
                <a:latin typeface="Arial Black" panose="020B0A04020102020204" pitchFamily="34" charset="0"/>
              </a:rPr>
              <a:t>it is Permanent</a:t>
            </a:r>
          </a:p>
          <a:p>
            <a:endParaRPr lang="en-US" sz="4000" i="1" dirty="0">
              <a:ln>
                <a:solidFill>
                  <a:schemeClr val="bg1"/>
                </a:solidFill>
              </a:ln>
              <a:solidFill>
                <a:srgbClr val="FF0000"/>
              </a:solidFill>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719052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roll">
            <a:extLst>
              <a:ext uri="{FF2B5EF4-FFF2-40B4-BE49-F238E27FC236}">
                <a16:creationId xmlns:a16="http://schemas.microsoft.com/office/drawing/2014/main" id="{81579A6D-5DE8-4B25-A837-F98A7F5CD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6" y="-127000"/>
            <a:ext cx="12577587" cy="75683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32AA87-44AF-48AC-BDF3-2AE7B2BF14D8}"/>
              </a:ext>
            </a:extLst>
          </p:cNvPr>
          <p:cNvSpPr>
            <a:spLocks noGrp="1"/>
          </p:cNvSpPr>
          <p:nvPr>
            <p:ph type="ctrTitle"/>
          </p:nvPr>
        </p:nvSpPr>
        <p:spPr>
          <a:xfrm>
            <a:off x="363894" y="819807"/>
            <a:ext cx="10304106" cy="4319751"/>
          </a:xfrm>
        </p:spPr>
        <p:txBody>
          <a:bodyPr>
            <a:noAutofit/>
          </a:bodyPr>
          <a:lstStyle/>
          <a:p>
            <a:r>
              <a:rPr lang="en-US" sz="4600" dirty="0">
                <a:ln>
                  <a:solidFill>
                    <a:schemeClr val="bg1"/>
                  </a:solidFill>
                </a:ln>
                <a:effectLst>
                  <a:glow rad="101600">
                    <a:schemeClr val="bg1">
                      <a:alpha val="60000"/>
                    </a:schemeClr>
                  </a:glow>
                </a:effectLst>
                <a:latin typeface="Arial Black" panose="020B0A04020102020204" pitchFamily="34" charset="0"/>
              </a:rPr>
              <a:t>Change #1 = </a:t>
            </a:r>
            <a:r>
              <a:rPr lang="en-US" sz="4600" dirty="0">
                <a:ln>
                  <a:solidFill>
                    <a:schemeClr val="bg1"/>
                  </a:solidFill>
                </a:ln>
                <a:solidFill>
                  <a:srgbClr val="C00000"/>
                </a:solidFill>
                <a:effectLst>
                  <a:glow rad="101600">
                    <a:schemeClr val="bg1">
                      <a:alpha val="60000"/>
                    </a:schemeClr>
                  </a:glow>
                </a:effectLst>
                <a:latin typeface="Arial Black" panose="020B0A04020102020204" pitchFamily="34" charset="0"/>
              </a:rPr>
              <a:t>SALVATION</a:t>
            </a:r>
            <a:br>
              <a:rPr lang="en-US" sz="4600" dirty="0">
                <a:ln>
                  <a:solidFill>
                    <a:schemeClr val="bg1"/>
                  </a:solidFill>
                </a:ln>
                <a:solidFill>
                  <a:srgbClr val="C00000"/>
                </a:solidFill>
                <a:effectLst>
                  <a:glow rad="101600">
                    <a:schemeClr val="bg1">
                      <a:alpha val="60000"/>
                    </a:schemeClr>
                  </a:glow>
                </a:effectLst>
                <a:latin typeface="Arial Black" panose="020B0A04020102020204" pitchFamily="34" charset="0"/>
              </a:rPr>
            </a:br>
            <a:br>
              <a:rPr lang="en-US" sz="4600" dirty="0">
                <a:ln>
                  <a:solidFill>
                    <a:schemeClr val="bg1"/>
                  </a:solidFill>
                </a:ln>
                <a:solidFill>
                  <a:srgbClr val="C00000"/>
                </a:solidFill>
                <a:effectLst>
                  <a:glow rad="101600">
                    <a:schemeClr val="bg1">
                      <a:alpha val="60000"/>
                    </a:schemeClr>
                  </a:glow>
                </a:effectLst>
                <a:latin typeface="Arial Black" panose="020B0A04020102020204" pitchFamily="34" charset="0"/>
              </a:rPr>
            </a:br>
            <a:br>
              <a:rPr lang="en-US" sz="4600" dirty="0">
                <a:ln>
                  <a:solidFill>
                    <a:schemeClr val="bg1"/>
                  </a:solidFill>
                </a:ln>
                <a:solidFill>
                  <a:srgbClr val="C00000"/>
                </a:solidFill>
                <a:effectLst>
                  <a:glow rad="101600">
                    <a:schemeClr val="bg1">
                      <a:alpha val="60000"/>
                    </a:schemeClr>
                  </a:glow>
                </a:effectLst>
                <a:latin typeface="Arial Black" panose="020B0A04020102020204" pitchFamily="34" charset="0"/>
              </a:rPr>
            </a:br>
            <a:br>
              <a:rPr lang="en-US" sz="4600" dirty="0">
                <a:ln>
                  <a:solidFill>
                    <a:schemeClr val="bg1"/>
                  </a:solidFill>
                </a:ln>
                <a:effectLst>
                  <a:glow rad="101600">
                    <a:schemeClr val="bg1">
                      <a:alpha val="60000"/>
                    </a:schemeClr>
                  </a:glow>
                </a:effectLst>
                <a:latin typeface="Arial Black" panose="020B0A04020102020204" pitchFamily="34" charset="0"/>
              </a:rPr>
            </a:br>
            <a:r>
              <a:rPr lang="en-US" sz="4600" dirty="0">
                <a:ln>
                  <a:solidFill>
                    <a:schemeClr val="bg1"/>
                  </a:solidFill>
                </a:ln>
                <a:effectLst>
                  <a:glow rad="101600">
                    <a:schemeClr val="bg1">
                      <a:alpha val="60000"/>
                    </a:schemeClr>
                  </a:glow>
                </a:effectLst>
                <a:latin typeface="Arial Black" panose="020B0A04020102020204" pitchFamily="34" charset="0"/>
              </a:rPr>
              <a:t> </a:t>
            </a:r>
            <a:br>
              <a:rPr lang="en-US" sz="4600" dirty="0">
                <a:ln>
                  <a:solidFill>
                    <a:schemeClr val="bg1"/>
                  </a:solidFill>
                </a:ln>
                <a:effectLst>
                  <a:glow rad="101600">
                    <a:schemeClr val="bg1">
                      <a:alpha val="60000"/>
                    </a:schemeClr>
                  </a:glow>
                </a:effectLst>
                <a:latin typeface="Arial Black" panose="020B0A04020102020204" pitchFamily="34" charset="0"/>
              </a:rPr>
            </a:br>
            <a:endParaRPr lang="en-US" sz="4600" dirty="0">
              <a:ln>
                <a:solidFill>
                  <a:schemeClr val="tx1"/>
                </a:solidFill>
              </a:ln>
              <a:solidFill>
                <a:schemeClr val="bg1"/>
              </a:solidFill>
              <a:effectLst>
                <a:glow rad="101600">
                  <a:schemeClr val="tx1">
                    <a:alpha val="60000"/>
                  </a:schemeClr>
                </a:glow>
              </a:effectLst>
              <a:latin typeface="Arial Black" panose="020B0A04020102020204" pitchFamily="34" charset="0"/>
            </a:endParaRPr>
          </a:p>
        </p:txBody>
      </p:sp>
      <p:sp>
        <p:nvSpPr>
          <p:cNvPr id="3" name="TextBox 2">
            <a:extLst>
              <a:ext uri="{FF2B5EF4-FFF2-40B4-BE49-F238E27FC236}">
                <a16:creationId xmlns:a16="http://schemas.microsoft.com/office/drawing/2014/main" id="{8C2C469E-CE57-4D92-A2E7-6409FDD4785F}"/>
              </a:ext>
            </a:extLst>
          </p:cNvPr>
          <p:cNvSpPr txBox="1"/>
          <p:nvPr/>
        </p:nvSpPr>
        <p:spPr>
          <a:xfrm>
            <a:off x="1524000" y="2632841"/>
            <a:ext cx="8676290" cy="2215991"/>
          </a:xfrm>
          <a:prstGeom prst="rect">
            <a:avLst/>
          </a:prstGeom>
          <a:noFill/>
        </p:spPr>
        <p:txBody>
          <a:bodyPr wrap="square" rtlCol="0">
            <a:spAutoFit/>
          </a:bodyPr>
          <a:lstStyle/>
          <a:p>
            <a:r>
              <a:rPr lang="en-US" sz="4600" dirty="0">
                <a:ln>
                  <a:solidFill>
                    <a:schemeClr val="bg1"/>
                  </a:solidFill>
                </a:ln>
                <a:effectLst>
                  <a:glow rad="101600">
                    <a:schemeClr val="bg1">
                      <a:alpha val="60000"/>
                    </a:schemeClr>
                  </a:glow>
                </a:effectLst>
                <a:latin typeface="Arial Black" panose="020B0A04020102020204" pitchFamily="34" charset="0"/>
              </a:rPr>
              <a:t>Change #2 = DEATH</a:t>
            </a:r>
            <a:br>
              <a:rPr lang="en-US" sz="4600" dirty="0">
                <a:ln>
                  <a:solidFill>
                    <a:schemeClr val="bg1"/>
                  </a:solidFill>
                </a:ln>
                <a:effectLst>
                  <a:glow rad="101600">
                    <a:schemeClr val="bg1">
                      <a:alpha val="60000"/>
                    </a:schemeClr>
                  </a:glow>
                </a:effectLst>
                <a:latin typeface="Arial Black" panose="020B0A04020102020204" pitchFamily="34" charset="0"/>
              </a:rPr>
            </a:br>
            <a:br>
              <a:rPr lang="en-US" sz="4600" dirty="0">
                <a:ln>
                  <a:solidFill>
                    <a:schemeClr val="bg1"/>
                  </a:solidFill>
                </a:ln>
                <a:effectLst>
                  <a:glow rad="101600">
                    <a:schemeClr val="bg1">
                      <a:alpha val="60000"/>
                    </a:schemeClr>
                  </a:glow>
                </a:effectLst>
                <a:latin typeface="Arial Black" panose="020B0A04020102020204" pitchFamily="34" charset="0"/>
              </a:rPr>
            </a:br>
            <a:endParaRPr lang="en-US" sz="4600" dirty="0"/>
          </a:p>
        </p:txBody>
      </p:sp>
      <p:sp>
        <p:nvSpPr>
          <p:cNvPr id="4" name="TextBox 3">
            <a:extLst>
              <a:ext uri="{FF2B5EF4-FFF2-40B4-BE49-F238E27FC236}">
                <a16:creationId xmlns:a16="http://schemas.microsoft.com/office/drawing/2014/main" id="{6F172046-DC9A-46F8-8550-E275B15929CC}"/>
              </a:ext>
            </a:extLst>
          </p:cNvPr>
          <p:cNvSpPr txBox="1"/>
          <p:nvPr/>
        </p:nvSpPr>
        <p:spPr>
          <a:xfrm>
            <a:off x="-625150" y="3915231"/>
            <a:ext cx="12223102" cy="1508105"/>
          </a:xfrm>
          <a:prstGeom prst="rect">
            <a:avLst/>
          </a:prstGeom>
          <a:noFill/>
        </p:spPr>
        <p:txBody>
          <a:bodyPr wrap="square" rtlCol="0">
            <a:spAutoFit/>
          </a:bodyPr>
          <a:lstStyle/>
          <a:p>
            <a:pPr algn="ctr"/>
            <a:r>
              <a:rPr lang="en-US" sz="4600" dirty="0">
                <a:ln>
                  <a:solidFill>
                    <a:schemeClr val="bg1"/>
                  </a:solidFill>
                </a:ln>
                <a:effectLst>
                  <a:glow rad="101600">
                    <a:schemeClr val="bg1">
                      <a:alpha val="60000"/>
                    </a:schemeClr>
                  </a:glow>
                </a:effectLst>
                <a:latin typeface="Arial Black" panose="020B0A04020102020204" pitchFamily="34" charset="0"/>
              </a:rPr>
              <a:t>      </a:t>
            </a:r>
            <a:r>
              <a:rPr lang="en-US" sz="4400" dirty="0">
                <a:ln>
                  <a:solidFill>
                    <a:schemeClr val="bg1"/>
                  </a:solidFill>
                </a:ln>
                <a:effectLst>
                  <a:glow rad="101600">
                    <a:schemeClr val="bg1">
                      <a:alpha val="60000"/>
                    </a:schemeClr>
                  </a:glow>
                </a:effectLst>
                <a:latin typeface="Arial Black" panose="020B0A04020102020204" pitchFamily="34" charset="0"/>
              </a:rPr>
              <a:t>Change #3 = </a:t>
            </a:r>
            <a:r>
              <a:rPr lang="en-US" sz="4400" dirty="0">
                <a:ln>
                  <a:solidFill>
                    <a:schemeClr val="tx1"/>
                  </a:solidFill>
                </a:ln>
                <a:solidFill>
                  <a:schemeClr val="bg1"/>
                </a:solidFill>
                <a:effectLst>
                  <a:glow rad="101600">
                    <a:schemeClr val="tx1">
                      <a:alpha val="60000"/>
                    </a:schemeClr>
                  </a:glow>
                </a:effectLst>
                <a:latin typeface="Arial Black" panose="020B0A04020102020204" pitchFamily="34" charset="0"/>
              </a:rPr>
              <a:t>RESURRECTION</a:t>
            </a:r>
          </a:p>
          <a:p>
            <a:pPr algn="ctr"/>
            <a:r>
              <a:rPr lang="en-US" sz="4400" dirty="0">
                <a:ln>
                  <a:solidFill>
                    <a:schemeClr val="tx1"/>
                  </a:solidFill>
                </a:ln>
                <a:solidFill>
                  <a:schemeClr val="bg1"/>
                </a:solidFill>
                <a:effectLst>
                  <a:glow rad="101600">
                    <a:schemeClr val="tx1">
                      <a:alpha val="60000"/>
                    </a:schemeClr>
                  </a:glow>
                </a:effectLst>
                <a:latin typeface="Arial Black" panose="020B0A04020102020204" pitchFamily="34" charset="0"/>
              </a:rPr>
              <a:t>                           </a:t>
            </a:r>
            <a:r>
              <a:rPr lang="en-US" sz="4400" dirty="0">
                <a:ln>
                  <a:solidFill>
                    <a:schemeClr val="tx1"/>
                  </a:solidFill>
                </a:ln>
                <a:solidFill>
                  <a:schemeClr val="bg1"/>
                </a:solidFill>
                <a:effectLst>
                  <a:glow rad="101600">
                    <a:schemeClr val="tx1">
                      <a:alpha val="60000"/>
                    </a:schemeClr>
                  </a:glow>
                </a:effectLst>
                <a:highlight>
                  <a:srgbClr val="FFFF00"/>
                </a:highlight>
                <a:latin typeface="Arial Black" panose="020B0A04020102020204" pitchFamily="34" charset="0"/>
              </a:rPr>
              <a:t>(Glorification)</a:t>
            </a:r>
          </a:p>
        </p:txBody>
      </p:sp>
    </p:spTree>
    <p:extLst>
      <p:ext uri="{BB962C8B-B14F-4D97-AF65-F5344CB8AC3E}">
        <p14:creationId xmlns:p14="http://schemas.microsoft.com/office/powerpoint/2010/main" val="2277471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EAVENLY CITY">
            <a:extLst>
              <a:ext uri="{FF2B5EF4-FFF2-40B4-BE49-F238E27FC236}">
                <a16:creationId xmlns:a16="http://schemas.microsoft.com/office/drawing/2014/main" id="{C492C54E-293F-4DDA-892C-9BE4C04A4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42B9B445-ACB5-4EE2-8FA7-3F31701D3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9963"/>
            <a:ext cx="12192000" cy="45146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FD0F5E61-637B-490E-8206-D839FDB47D3A}"/>
              </a:ext>
            </a:extLst>
          </p:cNvPr>
          <p:cNvSpPr>
            <a:spLocks noGrp="1"/>
          </p:cNvSpPr>
          <p:nvPr>
            <p:ph type="subTitle" idx="1"/>
          </p:nvPr>
        </p:nvSpPr>
        <p:spPr>
          <a:xfrm>
            <a:off x="1524000" y="2913933"/>
            <a:ext cx="9144000" cy="3439570"/>
          </a:xfrm>
        </p:spPr>
        <p:txBody>
          <a:bodyPr>
            <a:normAutofit lnSpcReduction="10000"/>
          </a:bodyPr>
          <a:lstStyle/>
          <a:p>
            <a:r>
              <a:rPr lang="en-US" sz="4800">
                <a:ln>
                  <a:solidFill>
                    <a:schemeClr val="bg1"/>
                  </a:solidFill>
                </a:ln>
                <a:effectLst>
                  <a:glow rad="101600">
                    <a:schemeClr val="bg1">
                      <a:alpha val="60000"/>
                    </a:schemeClr>
                  </a:glow>
                </a:effectLst>
                <a:highlight>
                  <a:srgbClr val="00FFFF"/>
                </a:highlight>
                <a:latin typeface="Arial Black" panose="020B0A04020102020204" pitchFamily="34" charset="0"/>
              </a:rPr>
              <a:t>IS “HEAVEN” </a:t>
            </a:r>
            <a:endPar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endParaRPr>
          </a:p>
          <a:p>
            <a:r>
              <a:rPr lang="en-US" sz="4800" dirty="0">
                <a:ln>
                  <a:solidFill>
                    <a:schemeClr val="bg1"/>
                  </a:solidFill>
                </a:ln>
                <a:solidFill>
                  <a:schemeClr val="accent1">
                    <a:lumMod val="75000"/>
                  </a:schemeClr>
                </a:solidFill>
                <a:effectLst>
                  <a:glow rad="101600">
                    <a:schemeClr val="bg1">
                      <a:alpha val="60000"/>
                    </a:schemeClr>
                  </a:glow>
                </a:effectLst>
                <a:highlight>
                  <a:srgbClr val="00FFFF"/>
                </a:highlight>
                <a:latin typeface="Arial Black" panose="020B0A04020102020204" pitchFamily="34" charset="0"/>
              </a:rPr>
              <a:t>UP</a:t>
            </a:r>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 OR </a:t>
            </a:r>
            <a:r>
              <a:rPr lang="en-US" sz="4800" dirty="0">
                <a:ln>
                  <a:solidFill>
                    <a:schemeClr val="bg1"/>
                  </a:solidFill>
                </a:ln>
                <a:solidFill>
                  <a:schemeClr val="accent6">
                    <a:lumMod val="75000"/>
                  </a:schemeClr>
                </a:solidFill>
                <a:effectLst>
                  <a:glow rad="101600">
                    <a:schemeClr val="bg1">
                      <a:alpha val="60000"/>
                    </a:schemeClr>
                  </a:glow>
                </a:effectLst>
                <a:highlight>
                  <a:srgbClr val="00FFFF"/>
                </a:highlight>
                <a:latin typeface="Arial Black" panose="020B0A04020102020204" pitchFamily="34" charset="0"/>
              </a:rPr>
              <a:t>DOWN</a:t>
            </a:r>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a:t>
            </a:r>
          </a:p>
          <a:p>
            <a:endPar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endParaRPr>
          </a:p>
          <a:p>
            <a:r>
              <a:rPr lang="en-US" sz="8000" dirty="0">
                <a:ln>
                  <a:solidFill>
                    <a:schemeClr val="bg1"/>
                  </a:solidFill>
                </a:ln>
                <a:effectLst>
                  <a:glow rad="101600">
                    <a:schemeClr val="bg1">
                      <a:alpha val="60000"/>
                    </a:schemeClr>
                  </a:glow>
                </a:effectLst>
                <a:highlight>
                  <a:srgbClr val="FFFF00"/>
                </a:highlight>
                <a:latin typeface="Cooper Black" panose="0208090404030B020404" pitchFamily="18" charset="0"/>
              </a:rPr>
              <a:t>IT IS BOTH!</a:t>
            </a:r>
          </a:p>
        </p:txBody>
      </p:sp>
      <p:sp>
        <p:nvSpPr>
          <p:cNvPr id="4" name="Arrow: Down 3">
            <a:extLst>
              <a:ext uri="{FF2B5EF4-FFF2-40B4-BE49-F238E27FC236}">
                <a16:creationId xmlns:a16="http://schemas.microsoft.com/office/drawing/2014/main" id="{B3B0B851-CC33-46F1-992F-1095FB5A5789}"/>
              </a:ext>
            </a:extLst>
          </p:cNvPr>
          <p:cNvSpPr/>
          <p:nvPr/>
        </p:nvSpPr>
        <p:spPr>
          <a:xfrm>
            <a:off x="8673083" y="2676478"/>
            <a:ext cx="658053" cy="2261746"/>
          </a:xfrm>
          <a:prstGeom prst="downArrow">
            <a:avLst/>
          </a:prstGeom>
          <a:solidFill>
            <a:srgbClr val="00B050"/>
          </a:solidFill>
          <a:ln>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4B8FECD-7B1D-487E-8932-BA270930701A}"/>
              </a:ext>
            </a:extLst>
          </p:cNvPr>
          <p:cNvSpPr/>
          <p:nvPr/>
        </p:nvSpPr>
        <p:spPr>
          <a:xfrm rot="16200000">
            <a:off x="2059020" y="2859245"/>
            <a:ext cx="2261744" cy="658053"/>
          </a:xfrm>
          <a:prstGeom prst="rightArrow">
            <a:avLst/>
          </a:prstGeom>
          <a:solidFill>
            <a:srgbClr val="66FFFF"/>
          </a:solidFill>
          <a:ln>
            <a:solidFill>
              <a:schemeClr val="tx1"/>
            </a:solidFill>
          </a:ln>
          <a:effectLst>
            <a:glow rad="2286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213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EAVENLY CITY">
            <a:extLst>
              <a:ext uri="{FF2B5EF4-FFF2-40B4-BE49-F238E27FC236}">
                <a16:creationId xmlns:a16="http://schemas.microsoft.com/office/drawing/2014/main" id="{C492C54E-293F-4DDA-892C-9BE4C04A4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711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42B9B445-ACB5-4EE2-8FA7-3F31701D3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6080"/>
            <a:ext cx="12192000" cy="45146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FD0F5E61-637B-490E-8206-D839FDB47D3A}"/>
              </a:ext>
            </a:extLst>
          </p:cNvPr>
          <p:cNvSpPr>
            <a:spLocks noGrp="1"/>
          </p:cNvSpPr>
          <p:nvPr>
            <p:ph type="subTitle" idx="1"/>
          </p:nvPr>
        </p:nvSpPr>
        <p:spPr>
          <a:xfrm>
            <a:off x="550506" y="1418253"/>
            <a:ext cx="11028784" cy="4489544"/>
          </a:xfrm>
        </p:spPr>
        <p:txBody>
          <a:bodyPr>
            <a:normAutofit fontScale="85000" lnSpcReduction="20000"/>
          </a:bodyPr>
          <a:lstStyle/>
          <a:p>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IS “HEAVEN” </a:t>
            </a:r>
          </a:p>
          <a:p>
            <a:r>
              <a:rPr lang="en-US" sz="4800" dirty="0">
                <a:ln>
                  <a:solidFill>
                    <a:schemeClr val="bg1"/>
                  </a:solidFill>
                </a:ln>
                <a:solidFill>
                  <a:schemeClr val="accent1">
                    <a:lumMod val="75000"/>
                  </a:schemeClr>
                </a:solidFill>
                <a:effectLst>
                  <a:glow rad="101600">
                    <a:schemeClr val="bg1">
                      <a:alpha val="60000"/>
                    </a:schemeClr>
                  </a:glow>
                </a:effectLst>
                <a:highlight>
                  <a:srgbClr val="00FFFF"/>
                </a:highlight>
                <a:latin typeface="Arial Black" panose="020B0A04020102020204" pitchFamily="34" charset="0"/>
              </a:rPr>
              <a:t>UP</a:t>
            </a:r>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 OR </a:t>
            </a:r>
            <a:r>
              <a:rPr lang="en-US" sz="4800" dirty="0">
                <a:ln>
                  <a:solidFill>
                    <a:schemeClr val="bg1"/>
                  </a:solidFill>
                </a:ln>
                <a:solidFill>
                  <a:schemeClr val="accent6">
                    <a:lumMod val="75000"/>
                  </a:schemeClr>
                </a:solidFill>
                <a:effectLst>
                  <a:glow rad="101600">
                    <a:schemeClr val="bg1">
                      <a:alpha val="60000"/>
                    </a:schemeClr>
                  </a:glow>
                </a:effectLst>
                <a:highlight>
                  <a:srgbClr val="00FFFF"/>
                </a:highlight>
                <a:latin typeface="Arial Black" panose="020B0A04020102020204" pitchFamily="34" charset="0"/>
              </a:rPr>
              <a:t>DOWN</a:t>
            </a:r>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a:t>
            </a:r>
          </a:p>
          <a:p>
            <a:endPar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endParaRPr>
          </a:p>
          <a:p>
            <a:r>
              <a:rPr lang="en-US" sz="5400" dirty="0">
                <a:ln>
                  <a:solidFill>
                    <a:schemeClr val="bg1"/>
                  </a:solidFill>
                </a:ln>
                <a:effectLst>
                  <a:glow rad="101600">
                    <a:schemeClr val="bg1">
                      <a:alpha val="60000"/>
                    </a:schemeClr>
                  </a:glow>
                </a:effectLst>
                <a:highlight>
                  <a:srgbClr val="FFFF00"/>
                </a:highlight>
                <a:latin typeface="Cooper Black" panose="0208090404030B020404" pitchFamily="18" charset="0"/>
              </a:rPr>
              <a:t>IT IS BOTH!</a:t>
            </a:r>
          </a:p>
          <a:p>
            <a:endParaRPr lang="en-US" sz="5400" dirty="0">
              <a:ln>
                <a:solidFill>
                  <a:schemeClr val="bg1"/>
                </a:solidFill>
              </a:ln>
              <a:effectLst>
                <a:glow rad="101600">
                  <a:schemeClr val="bg1">
                    <a:alpha val="60000"/>
                  </a:schemeClr>
                </a:glow>
              </a:effectLst>
              <a:highlight>
                <a:srgbClr val="FFFF00"/>
              </a:highlight>
              <a:latin typeface="Cooper Black" panose="0208090404030B020404" pitchFamily="18" charset="0"/>
            </a:endParaRPr>
          </a:p>
          <a:p>
            <a:r>
              <a:rPr lang="en-US" sz="5400" dirty="0">
                <a:ln>
                  <a:solidFill>
                    <a:schemeClr val="bg1"/>
                  </a:solidFill>
                </a:ln>
                <a:effectLst>
                  <a:glow rad="101600">
                    <a:schemeClr val="bg1">
                      <a:alpha val="60000"/>
                    </a:schemeClr>
                  </a:glow>
                </a:effectLst>
                <a:highlight>
                  <a:srgbClr val="FFFF00"/>
                </a:highlight>
                <a:latin typeface="Cooper Black" panose="0208090404030B020404" pitchFamily="18" charset="0"/>
              </a:rPr>
              <a:t>WILL </a:t>
            </a:r>
            <a:r>
              <a:rPr lang="en-US" sz="5400" dirty="0">
                <a:ln>
                  <a:solidFill>
                    <a:schemeClr val="bg1"/>
                  </a:solidFill>
                </a:ln>
                <a:solidFill>
                  <a:srgbClr val="C00000"/>
                </a:solidFill>
                <a:effectLst>
                  <a:glow rad="101600">
                    <a:schemeClr val="bg1">
                      <a:alpha val="60000"/>
                    </a:schemeClr>
                  </a:glow>
                </a:effectLst>
                <a:highlight>
                  <a:srgbClr val="FFFF00"/>
                </a:highlight>
                <a:latin typeface="Cooper Black" panose="0208090404030B020404" pitchFamily="18" charset="0"/>
              </a:rPr>
              <a:t>YOU</a:t>
            </a:r>
            <a:r>
              <a:rPr lang="en-US" sz="5400" dirty="0">
                <a:ln>
                  <a:solidFill>
                    <a:schemeClr val="bg1"/>
                  </a:solidFill>
                </a:ln>
                <a:effectLst>
                  <a:glow rad="101600">
                    <a:schemeClr val="bg1">
                      <a:alpha val="60000"/>
                    </a:schemeClr>
                  </a:glow>
                </a:effectLst>
                <a:highlight>
                  <a:srgbClr val="FFFF00"/>
                </a:highlight>
                <a:latin typeface="Cooper Black" panose="0208090404030B020404" pitchFamily="18" charset="0"/>
              </a:rPr>
              <a:t> BE THERE?</a:t>
            </a:r>
          </a:p>
          <a:p>
            <a:r>
              <a:rPr lang="en-US" sz="5400" dirty="0">
                <a:ln>
                  <a:solidFill>
                    <a:schemeClr val="bg1"/>
                  </a:solidFill>
                </a:ln>
                <a:effectLst>
                  <a:glow rad="101600">
                    <a:schemeClr val="bg1">
                      <a:alpha val="60000"/>
                    </a:schemeClr>
                  </a:glow>
                </a:effectLst>
                <a:highlight>
                  <a:srgbClr val="FFFF00"/>
                </a:highlight>
                <a:latin typeface="Cooper Black" panose="0208090404030B020404" pitchFamily="18" charset="0"/>
              </a:rPr>
              <a:t>HOW ABOUT </a:t>
            </a:r>
            <a:r>
              <a:rPr lang="en-US" sz="5400" dirty="0">
                <a:ln>
                  <a:solidFill>
                    <a:schemeClr val="bg1"/>
                  </a:solidFill>
                </a:ln>
                <a:solidFill>
                  <a:srgbClr val="C00000"/>
                </a:solidFill>
                <a:effectLst>
                  <a:glow rad="101600">
                    <a:schemeClr val="bg1">
                      <a:alpha val="60000"/>
                    </a:schemeClr>
                  </a:glow>
                </a:effectLst>
                <a:highlight>
                  <a:srgbClr val="FFFF00"/>
                </a:highlight>
                <a:latin typeface="Cooper Black" panose="0208090404030B020404" pitchFamily="18" charset="0"/>
              </a:rPr>
              <a:t>YOUR LOVED ONES</a:t>
            </a:r>
            <a:r>
              <a:rPr lang="en-US" sz="5400" dirty="0">
                <a:ln>
                  <a:solidFill>
                    <a:schemeClr val="bg1"/>
                  </a:solidFill>
                </a:ln>
                <a:effectLst>
                  <a:glow rad="101600">
                    <a:schemeClr val="bg1">
                      <a:alpha val="60000"/>
                    </a:schemeClr>
                  </a:glow>
                </a:effectLst>
                <a:highlight>
                  <a:srgbClr val="FFFF00"/>
                </a:highlight>
                <a:latin typeface="Cooper Black" panose="0208090404030B020404" pitchFamily="18" charset="0"/>
              </a:rPr>
              <a:t>?</a:t>
            </a:r>
          </a:p>
        </p:txBody>
      </p:sp>
      <p:sp>
        <p:nvSpPr>
          <p:cNvPr id="4" name="Arrow: Down 3">
            <a:extLst>
              <a:ext uri="{FF2B5EF4-FFF2-40B4-BE49-F238E27FC236}">
                <a16:creationId xmlns:a16="http://schemas.microsoft.com/office/drawing/2014/main" id="{B3B0B851-CC33-46F1-992F-1095FB5A5789}"/>
              </a:ext>
            </a:extLst>
          </p:cNvPr>
          <p:cNvSpPr/>
          <p:nvPr/>
        </p:nvSpPr>
        <p:spPr>
          <a:xfrm>
            <a:off x="8551785" y="950203"/>
            <a:ext cx="658053" cy="2261746"/>
          </a:xfrm>
          <a:prstGeom prst="downArrow">
            <a:avLst/>
          </a:prstGeom>
          <a:solidFill>
            <a:srgbClr val="00B050"/>
          </a:solidFill>
          <a:ln>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4B8FECD-7B1D-487E-8932-BA270930701A}"/>
              </a:ext>
            </a:extLst>
          </p:cNvPr>
          <p:cNvSpPr/>
          <p:nvPr/>
        </p:nvSpPr>
        <p:spPr>
          <a:xfrm rot="16200000">
            <a:off x="1975046" y="1752049"/>
            <a:ext cx="2261744" cy="658053"/>
          </a:xfrm>
          <a:prstGeom prst="rightArrow">
            <a:avLst/>
          </a:prstGeom>
          <a:solidFill>
            <a:srgbClr val="66FFFF"/>
          </a:solidFill>
          <a:ln>
            <a:solidFill>
              <a:schemeClr val="tx1"/>
            </a:solidFill>
          </a:ln>
          <a:effectLst>
            <a:glow rad="2286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32150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EAVENLY CITY">
            <a:extLst>
              <a:ext uri="{FF2B5EF4-FFF2-40B4-BE49-F238E27FC236}">
                <a16:creationId xmlns:a16="http://schemas.microsoft.com/office/drawing/2014/main" id="{C492C54E-293F-4DDA-892C-9BE4C04A4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42B9B445-ACB5-4EE2-8FA7-3F31701D3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9963"/>
            <a:ext cx="12192000" cy="4514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D41507-7A9D-43B9-9B11-5F2828E97734}"/>
              </a:ext>
            </a:extLst>
          </p:cNvPr>
          <p:cNvSpPr>
            <a:spLocks noGrp="1"/>
          </p:cNvSpPr>
          <p:nvPr>
            <p:ph type="ctrTitle"/>
          </p:nvPr>
        </p:nvSpPr>
        <p:spPr>
          <a:xfrm>
            <a:off x="1524000" y="815541"/>
            <a:ext cx="9144000" cy="1888851"/>
          </a:xfrm>
        </p:spPr>
        <p:txBody>
          <a:bodyPr>
            <a:normAutofit/>
          </a:bodyPr>
          <a:lstStyle/>
          <a:p>
            <a:r>
              <a:rPr lang="en-US" sz="4000" dirty="0">
                <a:ln>
                  <a:solidFill>
                    <a:schemeClr val="tx1"/>
                  </a:solidFill>
                </a:ln>
                <a:solidFill>
                  <a:schemeClr val="bg1"/>
                </a:solidFill>
                <a:latin typeface="Arial Black" panose="020B0A04020102020204" pitchFamily="34" charset="0"/>
              </a:rPr>
              <a:t>OR</a:t>
            </a:r>
          </a:p>
        </p:txBody>
      </p:sp>
      <p:sp>
        <p:nvSpPr>
          <p:cNvPr id="3" name="Subtitle 2">
            <a:extLst>
              <a:ext uri="{FF2B5EF4-FFF2-40B4-BE49-F238E27FC236}">
                <a16:creationId xmlns:a16="http://schemas.microsoft.com/office/drawing/2014/main" id="{FD0F5E61-637B-490E-8206-D839FDB47D3A}"/>
              </a:ext>
            </a:extLst>
          </p:cNvPr>
          <p:cNvSpPr>
            <a:spLocks noGrp="1"/>
          </p:cNvSpPr>
          <p:nvPr>
            <p:ph type="subTitle" idx="1"/>
          </p:nvPr>
        </p:nvSpPr>
        <p:spPr>
          <a:xfrm>
            <a:off x="1524000" y="2913933"/>
            <a:ext cx="9144000" cy="1655762"/>
          </a:xfrm>
        </p:spPr>
        <p:txBody>
          <a:bodyPr>
            <a:normAutofit/>
          </a:bodyPr>
          <a:lstStyle/>
          <a:p>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IS HEAVEN </a:t>
            </a:r>
          </a:p>
          <a:p>
            <a:r>
              <a:rPr lang="en-US" sz="4800" dirty="0">
                <a:ln>
                  <a:solidFill>
                    <a:schemeClr val="bg1"/>
                  </a:solidFill>
                </a:ln>
                <a:solidFill>
                  <a:schemeClr val="accent1">
                    <a:lumMod val="75000"/>
                  </a:schemeClr>
                </a:solidFill>
                <a:effectLst>
                  <a:glow rad="101600">
                    <a:schemeClr val="bg1">
                      <a:alpha val="60000"/>
                    </a:schemeClr>
                  </a:glow>
                </a:effectLst>
                <a:highlight>
                  <a:srgbClr val="00FFFF"/>
                </a:highlight>
                <a:latin typeface="Arial Black" panose="020B0A04020102020204" pitchFamily="34" charset="0"/>
              </a:rPr>
              <a:t>UP</a:t>
            </a:r>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 OR </a:t>
            </a:r>
            <a:r>
              <a:rPr lang="en-US" sz="4800" dirty="0">
                <a:ln>
                  <a:solidFill>
                    <a:schemeClr val="bg1"/>
                  </a:solidFill>
                </a:ln>
                <a:solidFill>
                  <a:schemeClr val="accent6">
                    <a:lumMod val="75000"/>
                  </a:schemeClr>
                </a:solidFill>
                <a:effectLst>
                  <a:glow rad="101600">
                    <a:schemeClr val="bg1">
                      <a:alpha val="60000"/>
                    </a:schemeClr>
                  </a:glow>
                </a:effectLst>
                <a:highlight>
                  <a:srgbClr val="00FFFF"/>
                </a:highlight>
                <a:latin typeface="Arial Black" panose="020B0A04020102020204" pitchFamily="34" charset="0"/>
              </a:rPr>
              <a:t>DOWN</a:t>
            </a:r>
            <a:r>
              <a:rPr lang="en-US" sz="4800" dirty="0">
                <a:ln>
                  <a:solidFill>
                    <a:schemeClr val="bg1"/>
                  </a:solidFill>
                </a:ln>
                <a:effectLst>
                  <a:glow rad="101600">
                    <a:schemeClr val="bg1">
                      <a:alpha val="60000"/>
                    </a:schemeClr>
                  </a:glow>
                </a:effectLst>
                <a:highlight>
                  <a:srgbClr val="00FFFF"/>
                </a:highlight>
                <a:latin typeface="Arial Black" panose="020B0A04020102020204" pitchFamily="34" charset="0"/>
              </a:rPr>
              <a:t>?</a:t>
            </a:r>
          </a:p>
        </p:txBody>
      </p:sp>
      <p:sp>
        <p:nvSpPr>
          <p:cNvPr id="4" name="Arrow: Down 3">
            <a:extLst>
              <a:ext uri="{FF2B5EF4-FFF2-40B4-BE49-F238E27FC236}">
                <a16:creationId xmlns:a16="http://schemas.microsoft.com/office/drawing/2014/main" id="{B3B0B851-CC33-46F1-992F-1095FB5A5789}"/>
              </a:ext>
            </a:extLst>
          </p:cNvPr>
          <p:cNvSpPr/>
          <p:nvPr/>
        </p:nvSpPr>
        <p:spPr>
          <a:xfrm>
            <a:off x="8673083" y="2676478"/>
            <a:ext cx="658053" cy="2261746"/>
          </a:xfrm>
          <a:prstGeom prst="downArrow">
            <a:avLst/>
          </a:prstGeom>
          <a:solidFill>
            <a:srgbClr val="00B050"/>
          </a:solidFill>
          <a:ln>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4B8FECD-7B1D-487E-8932-BA270930701A}"/>
              </a:ext>
            </a:extLst>
          </p:cNvPr>
          <p:cNvSpPr/>
          <p:nvPr/>
        </p:nvSpPr>
        <p:spPr>
          <a:xfrm rot="16200000">
            <a:off x="2059020" y="2859245"/>
            <a:ext cx="2261744" cy="658053"/>
          </a:xfrm>
          <a:prstGeom prst="rightArrow">
            <a:avLst/>
          </a:prstGeom>
          <a:solidFill>
            <a:srgbClr val="66FFFF"/>
          </a:solidFill>
          <a:ln>
            <a:solidFill>
              <a:schemeClr val="tx1"/>
            </a:solidFill>
          </a:ln>
          <a:effectLst>
            <a:glow rad="2286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06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A46EEC0F-B27A-4CDA-8F9A-2EAEFBE1F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1033926"/>
            <a:ext cx="12912436" cy="9062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C65133D3-DE2C-4933-82AE-63B5E820A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36" y="709448"/>
            <a:ext cx="10259196" cy="5575442"/>
          </a:xfrm>
          <a:prstGeom prst="rect">
            <a:avLst/>
          </a:prstGeom>
          <a:noFill/>
          <a:ln>
            <a:noFill/>
          </a:ln>
        </p:spPr>
      </p:pic>
      <p:sp>
        <p:nvSpPr>
          <p:cNvPr id="2" name="Title 1">
            <a:extLst>
              <a:ext uri="{FF2B5EF4-FFF2-40B4-BE49-F238E27FC236}">
                <a16:creationId xmlns:a16="http://schemas.microsoft.com/office/drawing/2014/main" id="{247C7887-933B-4CDB-BB1E-7A1FACE99A94}"/>
              </a:ext>
            </a:extLst>
          </p:cNvPr>
          <p:cNvSpPr>
            <a:spLocks noGrp="1"/>
          </p:cNvSpPr>
          <p:nvPr>
            <p:ph type="ctrTitle"/>
          </p:nvPr>
        </p:nvSpPr>
        <p:spPr>
          <a:xfrm>
            <a:off x="1059967" y="573110"/>
            <a:ext cx="10072065" cy="4434982"/>
          </a:xfrm>
          <a:noFill/>
          <a:ln>
            <a:noFill/>
          </a:ln>
          <a:effectLst>
            <a:glow rad="101600">
              <a:schemeClr val="bg1">
                <a:alpha val="60000"/>
              </a:schemeClr>
            </a:glow>
          </a:effectLst>
        </p:spPr>
        <p:txBody>
          <a:bodyPr>
            <a:noAutofit/>
          </a:bodyPr>
          <a:lstStyle/>
          <a:p>
            <a:r>
              <a:rPr lang="en-US" sz="5200" b="1" dirty="0">
                <a:effectLst>
                  <a:glow rad="101600">
                    <a:schemeClr val="bg1">
                      <a:alpha val="60000"/>
                    </a:schemeClr>
                  </a:glow>
                </a:effectLst>
                <a:latin typeface="Brush Script MT" panose="03060802040406070304" pitchFamily="66" charset="0"/>
              </a:rPr>
              <a:t>Looking for a City, where we’ll never die,</a:t>
            </a:r>
            <a:br>
              <a:rPr lang="en-US" sz="5200" b="1" dirty="0">
                <a:effectLst>
                  <a:glow rad="101600">
                    <a:schemeClr val="bg1">
                      <a:alpha val="60000"/>
                    </a:schemeClr>
                  </a:glow>
                </a:effectLst>
                <a:latin typeface="Brush Script MT" panose="03060802040406070304" pitchFamily="66" charset="0"/>
              </a:rPr>
            </a:br>
            <a:r>
              <a:rPr lang="en-US" sz="5200" b="1" dirty="0">
                <a:effectLst>
                  <a:glow rad="101600">
                    <a:schemeClr val="bg1">
                      <a:alpha val="60000"/>
                    </a:schemeClr>
                  </a:glow>
                </a:effectLst>
                <a:latin typeface="Brush Script MT" panose="03060802040406070304" pitchFamily="66" charset="0"/>
              </a:rPr>
              <a:t>There the sainted millions never say goodbye,</a:t>
            </a:r>
            <a:br>
              <a:rPr lang="en-US" sz="5200" b="1" dirty="0">
                <a:effectLst>
                  <a:glow rad="101600">
                    <a:schemeClr val="bg1">
                      <a:alpha val="60000"/>
                    </a:schemeClr>
                  </a:glow>
                </a:effectLst>
                <a:latin typeface="Brush Script MT" panose="03060802040406070304" pitchFamily="66" charset="0"/>
              </a:rPr>
            </a:br>
            <a:r>
              <a:rPr lang="en-US" sz="5200" b="1" dirty="0">
                <a:effectLst>
                  <a:glow rad="101600">
                    <a:schemeClr val="bg1">
                      <a:alpha val="60000"/>
                    </a:schemeClr>
                  </a:glow>
                </a:effectLst>
                <a:latin typeface="Brush Script MT" panose="03060802040406070304" pitchFamily="66" charset="0"/>
              </a:rPr>
              <a:t>There we’ll meet our Savior,                 and our loved ones too,</a:t>
            </a:r>
            <a:br>
              <a:rPr lang="en-US" sz="5200" b="1" dirty="0">
                <a:effectLst>
                  <a:glow rad="101600">
                    <a:schemeClr val="bg1">
                      <a:alpha val="60000"/>
                    </a:schemeClr>
                  </a:glow>
                </a:effectLst>
                <a:latin typeface="Brush Script MT" panose="03060802040406070304" pitchFamily="66" charset="0"/>
              </a:rPr>
            </a:br>
            <a:r>
              <a:rPr lang="en-US" sz="5200" b="1" dirty="0">
                <a:effectLst>
                  <a:glow rad="101600">
                    <a:schemeClr val="bg1">
                      <a:alpha val="60000"/>
                    </a:schemeClr>
                  </a:glow>
                </a:effectLst>
                <a:latin typeface="Brush Script MT" panose="03060802040406070304" pitchFamily="66" charset="0"/>
              </a:rPr>
              <a:t>Come O Holy Spirit, all our hopes renew.</a:t>
            </a:r>
          </a:p>
        </p:txBody>
      </p:sp>
      <p:sp>
        <p:nvSpPr>
          <p:cNvPr id="10" name="Subtitle 2">
            <a:extLst>
              <a:ext uri="{FF2B5EF4-FFF2-40B4-BE49-F238E27FC236}">
                <a16:creationId xmlns:a16="http://schemas.microsoft.com/office/drawing/2014/main" id="{954F520A-810B-443B-A995-474D286BBEFC}"/>
              </a:ext>
            </a:extLst>
          </p:cNvPr>
          <p:cNvSpPr txBox="1">
            <a:spLocks/>
          </p:cNvSpPr>
          <p:nvPr/>
        </p:nvSpPr>
        <p:spPr>
          <a:xfrm>
            <a:off x="4535752" y="5651821"/>
            <a:ext cx="9144000" cy="4966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highlight>
                  <a:srgbClr val="00FFFF"/>
                </a:highlight>
                <a:latin typeface="Cooper Black" panose="0208090404030B020404" pitchFamily="18" charset="0"/>
              </a:rPr>
              <a:t>Hebrews 11: 8-10</a:t>
            </a:r>
          </a:p>
        </p:txBody>
      </p:sp>
    </p:spTree>
    <p:extLst>
      <p:ext uri="{BB962C8B-B14F-4D97-AF65-F5344CB8AC3E}">
        <p14:creationId xmlns:p14="http://schemas.microsoft.com/office/powerpoint/2010/main" val="40539062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UP">
            <a:extLst>
              <a:ext uri="{FF2B5EF4-FFF2-40B4-BE49-F238E27FC236}">
                <a16:creationId xmlns:a16="http://schemas.microsoft.com/office/drawing/2014/main" id="{6896F426-1E8E-43F1-B518-9B45522CD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581025"/>
            <a:ext cx="4286250"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6A1AF-7A4B-4E32-B136-DF79C5585AC5}"/>
              </a:ext>
            </a:extLst>
          </p:cNvPr>
          <p:cNvSpPr>
            <a:spLocks noGrp="1"/>
          </p:cNvSpPr>
          <p:nvPr>
            <p:ph type="ctrTitle"/>
          </p:nvPr>
        </p:nvSpPr>
        <p:spPr>
          <a:xfrm>
            <a:off x="630621" y="141890"/>
            <a:ext cx="11020096" cy="2427889"/>
          </a:xfrm>
        </p:spPr>
        <p:txBody>
          <a:bodyPr>
            <a:normAutofit/>
          </a:bodyPr>
          <a:lstStyle/>
          <a:p>
            <a:r>
              <a:rPr lang="en-US" dirty="0">
                <a:ln>
                  <a:solidFill>
                    <a:schemeClr val="tx1"/>
                  </a:solidFill>
                </a:ln>
                <a:solidFill>
                  <a:srgbClr val="FFFF00"/>
                </a:solidFill>
                <a:effectLst>
                  <a:glow rad="101600">
                    <a:schemeClr val="tx1">
                      <a:alpha val="60000"/>
                    </a:schemeClr>
                  </a:glow>
                </a:effectLst>
                <a:latin typeface="Cooper Black" panose="0208090404030B020404" pitchFamily="18" charset="0"/>
              </a:rPr>
              <a:t>WHERE WOULD YOU GO IF YOU DIED NOW?</a:t>
            </a:r>
          </a:p>
        </p:txBody>
      </p:sp>
      <p:sp>
        <p:nvSpPr>
          <p:cNvPr id="3" name="Subtitle 2">
            <a:extLst>
              <a:ext uri="{FF2B5EF4-FFF2-40B4-BE49-F238E27FC236}">
                <a16:creationId xmlns:a16="http://schemas.microsoft.com/office/drawing/2014/main" id="{82D2C246-C4EB-42D7-8780-00598F62FDDC}"/>
              </a:ext>
            </a:extLst>
          </p:cNvPr>
          <p:cNvSpPr>
            <a:spLocks noGrp="1"/>
          </p:cNvSpPr>
          <p:nvPr>
            <p:ph type="subTitle" idx="1"/>
          </p:nvPr>
        </p:nvSpPr>
        <p:spPr>
          <a:xfrm>
            <a:off x="1524000" y="2569779"/>
            <a:ext cx="9144000" cy="2546130"/>
          </a:xfrm>
        </p:spPr>
        <p:txBody>
          <a:bodyPr>
            <a:normAutofit/>
          </a:bodyPr>
          <a:lstStyle/>
          <a:p>
            <a:r>
              <a:rPr lang="en-US" sz="5400" dirty="0">
                <a:ln>
                  <a:solidFill>
                    <a:schemeClr val="bg1"/>
                  </a:solidFill>
                </a:ln>
                <a:effectLst>
                  <a:glow rad="101600">
                    <a:schemeClr val="bg1">
                      <a:alpha val="60000"/>
                    </a:schemeClr>
                  </a:glow>
                </a:effectLst>
                <a:latin typeface="Arial Black" panose="020B0A04020102020204" pitchFamily="34" charset="0"/>
              </a:rPr>
              <a:t>The First Stop is UP!</a:t>
            </a:r>
          </a:p>
        </p:txBody>
      </p:sp>
    </p:spTree>
    <p:extLst>
      <p:ext uri="{BB962C8B-B14F-4D97-AF65-F5344CB8AC3E}">
        <p14:creationId xmlns:p14="http://schemas.microsoft.com/office/powerpoint/2010/main" val="287062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7017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33744"/>
            <a:ext cx="11382704" cy="5157537"/>
          </a:xfrm>
        </p:spPr>
        <p:txBody>
          <a:bodyPr>
            <a:normAutofit/>
          </a:bodyPr>
          <a:lstStyle/>
          <a:p>
            <a:r>
              <a:rPr lang="en-US" sz="5000" dirty="0">
                <a:solidFill>
                  <a:srgbClr val="FFFF00"/>
                </a:solidFill>
                <a:latin typeface="Arial Black" panose="020B0A04020102020204" pitchFamily="34" charset="0"/>
              </a:rPr>
              <a:t>1Cor. 2:9 </a:t>
            </a:r>
            <a:r>
              <a:rPr lang="en-US" sz="5000" dirty="0">
                <a:solidFill>
                  <a:schemeClr val="bg1"/>
                </a:solidFill>
                <a:latin typeface="Arial Black" panose="020B0A04020102020204" pitchFamily="34" charset="0"/>
              </a:rPr>
              <a:t>But as it is written, Eye hath not seen, nor ear heard, neither have entered into the heart of man, the things which God hath prepared for them that love him.</a:t>
            </a:r>
            <a:br>
              <a:rPr lang="en-US" sz="5000" dirty="0">
                <a:solidFill>
                  <a:schemeClr val="bg1"/>
                </a:solidFill>
                <a:latin typeface="Arial Black" panose="020B0A04020102020204" pitchFamily="34" charset="0"/>
              </a:rPr>
            </a:br>
            <a:r>
              <a:rPr lang="en-US" sz="5000" dirty="0">
                <a:solidFill>
                  <a:schemeClr val="bg1"/>
                </a:solidFill>
                <a:latin typeface="Arial Black" panose="020B0A04020102020204" pitchFamily="34" charset="0"/>
              </a:rPr>
              <a:t> </a:t>
            </a:r>
          </a:p>
        </p:txBody>
      </p:sp>
      <p:sp>
        <p:nvSpPr>
          <p:cNvPr id="3" name="Subtitle 2">
            <a:extLst>
              <a:ext uri="{FF2B5EF4-FFF2-40B4-BE49-F238E27FC236}">
                <a16:creationId xmlns:a16="http://schemas.microsoft.com/office/drawing/2014/main" id="{C40476A6-4859-4E07-AA59-02A8782298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55310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409903"/>
            <a:ext cx="11382704" cy="4524704"/>
          </a:xfrm>
        </p:spPr>
        <p:txBody>
          <a:bodyPr>
            <a:noAutofit/>
          </a:bodyPr>
          <a:lstStyle/>
          <a:p>
            <a:r>
              <a:rPr lang="en-US" sz="5400" dirty="0">
                <a:solidFill>
                  <a:srgbClr val="FFFF00"/>
                </a:solidFill>
                <a:latin typeface="Arial Black" panose="020B0A04020102020204" pitchFamily="34" charset="0"/>
              </a:rPr>
              <a:t>1Cor. 2:10 </a:t>
            </a:r>
            <a:r>
              <a:rPr lang="en-US" sz="5400" u="sng" dirty="0">
                <a:solidFill>
                  <a:schemeClr val="bg1"/>
                </a:solidFill>
                <a:latin typeface="Arial Black" panose="020B0A04020102020204" pitchFamily="34" charset="0"/>
              </a:rPr>
              <a:t>But</a:t>
            </a:r>
            <a:r>
              <a:rPr lang="en-US" sz="5400" dirty="0">
                <a:solidFill>
                  <a:srgbClr val="66FFFF"/>
                </a:solidFill>
                <a:latin typeface="Arial Black" panose="020B0A04020102020204" pitchFamily="34" charset="0"/>
              </a:rPr>
              <a:t> God hath revealed them unto us by his Spirit</a:t>
            </a:r>
            <a:r>
              <a:rPr lang="en-US" sz="5400" dirty="0">
                <a:solidFill>
                  <a:schemeClr val="bg1"/>
                </a:solidFill>
                <a:latin typeface="Arial Black" panose="020B0A04020102020204" pitchFamily="34" charset="0"/>
              </a:rPr>
              <a:t>: for the Spirit </a:t>
            </a:r>
            <a:r>
              <a:rPr lang="en-US" sz="5400" dirty="0" err="1">
                <a:solidFill>
                  <a:schemeClr val="bg1"/>
                </a:solidFill>
                <a:latin typeface="Arial Black" panose="020B0A04020102020204" pitchFamily="34" charset="0"/>
              </a:rPr>
              <a:t>searcheth</a:t>
            </a:r>
            <a:r>
              <a:rPr lang="en-US" sz="5400" dirty="0">
                <a:solidFill>
                  <a:schemeClr val="bg1"/>
                </a:solidFill>
                <a:latin typeface="Arial Black" panose="020B0A04020102020204" pitchFamily="34" charset="0"/>
              </a:rPr>
              <a:t> all things, yea, the deep things of God.</a:t>
            </a:r>
            <a:br>
              <a:rPr lang="en-US" sz="5400" dirty="0">
                <a:solidFill>
                  <a:schemeClr val="bg1"/>
                </a:solidFill>
                <a:latin typeface="Arial Black" panose="020B0A04020102020204" pitchFamily="34" charset="0"/>
              </a:rPr>
            </a:br>
            <a:r>
              <a:rPr lang="en-US" sz="54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38391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UP">
            <a:extLst>
              <a:ext uri="{FF2B5EF4-FFF2-40B4-BE49-F238E27FC236}">
                <a16:creationId xmlns:a16="http://schemas.microsoft.com/office/drawing/2014/main" id="{6896F426-1E8E-43F1-B518-9B45522CD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581025"/>
            <a:ext cx="4286250"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6A1AF-7A4B-4E32-B136-DF79C5585AC5}"/>
              </a:ext>
            </a:extLst>
          </p:cNvPr>
          <p:cNvSpPr>
            <a:spLocks noGrp="1"/>
          </p:cNvSpPr>
          <p:nvPr>
            <p:ph type="ctrTitle"/>
          </p:nvPr>
        </p:nvSpPr>
        <p:spPr>
          <a:xfrm>
            <a:off x="630621" y="141890"/>
            <a:ext cx="11020096" cy="2427889"/>
          </a:xfrm>
        </p:spPr>
        <p:txBody>
          <a:bodyPr>
            <a:normAutofit/>
          </a:bodyPr>
          <a:lstStyle/>
          <a:p>
            <a:r>
              <a:rPr lang="en-US" dirty="0">
                <a:ln>
                  <a:solidFill>
                    <a:schemeClr val="tx1"/>
                  </a:solidFill>
                </a:ln>
                <a:solidFill>
                  <a:srgbClr val="FFFF00"/>
                </a:solidFill>
                <a:effectLst>
                  <a:glow rad="101600">
                    <a:schemeClr val="tx1">
                      <a:alpha val="60000"/>
                    </a:schemeClr>
                  </a:glow>
                </a:effectLst>
                <a:latin typeface="Cooper Black" panose="0208090404030B020404" pitchFamily="18" charset="0"/>
              </a:rPr>
              <a:t>WHERE WOULD YOU GO IF YOU DIED NOW?</a:t>
            </a:r>
          </a:p>
        </p:txBody>
      </p:sp>
      <p:sp>
        <p:nvSpPr>
          <p:cNvPr id="3" name="Subtitle 2">
            <a:extLst>
              <a:ext uri="{FF2B5EF4-FFF2-40B4-BE49-F238E27FC236}">
                <a16:creationId xmlns:a16="http://schemas.microsoft.com/office/drawing/2014/main" id="{82D2C246-C4EB-42D7-8780-00598F62FDDC}"/>
              </a:ext>
            </a:extLst>
          </p:cNvPr>
          <p:cNvSpPr>
            <a:spLocks noGrp="1"/>
          </p:cNvSpPr>
          <p:nvPr>
            <p:ph type="subTitle" idx="1"/>
          </p:nvPr>
        </p:nvSpPr>
        <p:spPr>
          <a:xfrm>
            <a:off x="1524000" y="2569779"/>
            <a:ext cx="9144000" cy="2546130"/>
          </a:xfrm>
        </p:spPr>
        <p:txBody>
          <a:bodyPr>
            <a:normAutofit/>
          </a:bodyPr>
          <a:lstStyle/>
          <a:p>
            <a:r>
              <a:rPr lang="en-US" sz="5400" dirty="0">
                <a:ln>
                  <a:solidFill>
                    <a:schemeClr val="bg1"/>
                  </a:solidFill>
                </a:ln>
                <a:effectLst>
                  <a:glow rad="101600">
                    <a:schemeClr val="bg1">
                      <a:alpha val="60000"/>
                    </a:schemeClr>
                  </a:glow>
                </a:effectLst>
                <a:latin typeface="Arial Black" panose="020B0A04020102020204" pitchFamily="34" charset="0"/>
              </a:rPr>
              <a:t>The First Stop is UP!</a:t>
            </a:r>
          </a:p>
          <a:p>
            <a:r>
              <a:rPr lang="en-US" sz="5400" dirty="0">
                <a:ln>
                  <a:solidFill>
                    <a:schemeClr val="bg1"/>
                  </a:solidFill>
                </a:ln>
                <a:effectLst>
                  <a:glow rad="101600">
                    <a:schemeClr val="bg1">
                      <a:alpha val="60000"/>
                    </a:schemeClr>
                  </a:glow>
                </a:effectLst>
                <a:latin typeface="Arial Black" panose="020B0A04020102020204" pitchFamily="34" charset="0"/>
              </a:rPr>
              <a:t>But the First Stop is Temporary</a:t>
            </a:r>
          </a:p>
        </p:txBody>
      </p:sp>
    </p:spTree>
    <p:extLst>
      <p:ext uri="{BB962C8B-B14F-4D97-AF65-F5344CB8AC3E}">
        <p14:creationId xmlns:p14="http://schemas.microsoft.com/office/powerpoint/2010/main" val="1963634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4EE067C-C911-4048-89C4-15C556DB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744"/>
            <a:ext cx="12192000" cy="689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64D2F4-FE63-4D3D-A991-8A406BF132C3}"/>
              </a:ext>
            </a:extLst>
          </p:cNvPr>
          <p:cNvSpPr>
            <a:spLocks noGrp="1"/>
          </p:cNvSpPr>
          <p:nvPr>
            <p:ph type="ctrTitle"/>
          </p:nvPr>
        </p:nvSpPr>
        <p:spPr>
          <a:xfrm>
            <a:off x="404648" y="331077"/>
            <a:ext cx="11382704" cy="6006661"/>
          </a:xfrm>
        </p:spPr>
        <p:txBody>
          <a:bodyPr>
            <a:noAutofit/>
          </a:bodyPr>
          <a:lstStyle/>
          <a:p>
            <a:r>
              <a:rPr lang="en-US" sz="4400" dirty="0">
                <a:solidFill>
                  <a:srgbClr val="FFFF00"/>
                </a:solidFill>
                <a:latin typeface="Arial Black" panose="020B0A04020102020204" pitchFamily="34" charset="0"/>
              </a:rPr>
              <a:t>2 Co 5:1 </a:t>
            </a:r>
            <a:r>
              <a:rPr lang="en-US" sz="4400" dirty="0">
                <a:solidFill>
                  <a:schemeClr val="bg1"/>
                </a:solidFill>
                <a:latin typeface="Arial Black" panose="020B0A04020102020204" pitchFamily="34" charset="0"/>
              </a:rPr>
              <a:t>For we know that if our earthly house of this tabernacle were dissolved, we have a building of God, an house not made with hands, eternal in the heavens.</a:t>
            </a:r>
            <a:br>
              <a:rPr lang="en-US" sz="4400" dirty="0">
                <a:solidFill>
                  <a:schemeClr val="bg1"/>
                </a:solidFill>
                <a:latin typeface="Arial Black" panose="020B0A04020102020204" pitchFamily="34" charset="0"/>
              </a:rPr>
            </a:br>
            <a:r>
              <a:rPr lang="en-US" sz="4400" dirty="0">
                <a:solidFill>
                  <a:schemeClr val="bg1"/>
                </a:solidFill>
                <a:latin typeface="Arial Black" panose="020B0A04020102020204" pitchFamily="34" charset="0"/>
              </a:rPr>
              <a:t> </a:t>
            </a:r>
            <a:r>
              <a:rPr lang="en-US" sz="4400" dirty="0">
                <a:solidFill>
                  <a:srgbClr val="FFFF00"/>
                </a:solidFill>
                <a:latin typeface="Arial Black" panose="020B0A04020102020204" pitchFamily="34" charset="0"/>
              </a:rPr>
              <a:t>2</a:t>
            </a:r>
            <a:r>
              <a:rPr lang="en-US" sz="4400" dirty="0">
                <a:solidFill>
                  <a:schemeClr val="bg1"/>
                </a:solidFill>
                <a:latin typeface="Arial Black" panose="020B0A04020102020204" pitchFamily="34" charset="0"/>
              </a:rPr>
              <a:t> For in this we groan, earnestly desiring to be clothed upon with our </a:t>
            </a:r>
            <a:r>
              <a:rPr lang="en-US" sz="44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house which is from heaven:</a:t>
            </a:r>
            <a:br>
              <a:rPr lang="en-US" sz="44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br>
            <a:r>
              <a:rPr lang="en-US" sz="5000" dirty="0">
                <a:solidFill>
                  <a:schemeClr val="bg1"/>
                </a:solidFill>
                <a:latin typeface="Arial Black" panose="020B0A04020102020204" pitchFamily="34" charset="0"/>
              </a:rPr>
              <a:t>  </a:t>
            </a:r>
            <a:br>
              <a:rPr lang="en-US" sz="5000" dirty="0">
                <a:solidFill>
                  <a:schemeClr val="bg1"/>
                </a:solidFill>
                <a:latin typeface="Arial Black" panose="020B0A04020102020204" pitchFamily="34" charset="0"/>
              </a:rPr>
            </a:br>
            <a:r>
              <a:rPr lang="en-US" sz="5000"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4033834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921</Words>
  <Application>Microsoft Office PowerPoint</Application>
  <PresentationFormat>Widescreen</PresentationFormat>
  <Paragraphs>50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Brush Script MT</vt:lpstr>
      <vt:lpstr>Calibri</vt:lpstr>
      <vt:lpstr>Calibri Light</vt:lpstr>
      <vt:lpstr>Cooper Black</vt:lpstr>
      <vt:lpstr>Office Theme</vt:lpstr>
      <vt:lpstr>  From a Garden…</vt:lpstr>
      <vt:lpstr>…To a City!</vt:lpstr>
      <vt:lpstr>OR</vt:lpstr>
      <vt:lpstr>Looking for a City, where we’ll never die, There the sainted millions never say goodbye, There we’ll meet our Savior,                 and our loved ones too, Come O Holy Spirit, all our hopes renew.</vt:lpstr>
      <vt:lpstr>WHERE WOULD YOU GO IF YOU DIED NOW?</vt:lpstr>
      <vt:lpstr>1Cor. 2:9 But as it is written, Eye hath not seen, nor ear heard, neither have entered into the heart of man, the things which God hath prepared for them that love him.  </vt:lpstr>
      <vt:lpstr>1Cor. 2:10 But God hath revealed them unto us by his Spirit: for the Spirit searcheth all things, yea, the deep things of God.  </vt:lpstr>
      <vt:lpstr>WHERE WOULD YOU GO IF YOU DIED NOW?</vt:lpstr>
      <vt:lpstr>2 Co 5:1 For we know that if our earthly house of this tabernacle were dissolved, we have a building of God, an house not made with hands, eternal in the heavens.  2 For in this we groan, earnestly desiring to be clothed upon with our house which is from heaven:     </vt:lpstr>
      <vt:lpstr>3 If so be that being clothed we shall not be found naked.  4 For we that are in this tabernacle do groan, being burdened: not for that we would be unclothed, but clothed upon, that mortality might be swallowed up of life.  </vt:lpstr>
      <vt:lpstr>Heb. 2:14 Forasmuch then as the children are partakers of flesh and blood, he also himself likewise took part of the same; that through death he might destroy him that had the power of death, that is, the devil; 15 And deliver them who through fear of death were all their lifetime subject to bondage.    </vt:lpstr>
      <vt:lpstr>WHERE WILL WE BE AFTER THAT?</vt:lpstr>
      <vt:lpstr>Rev. 6:9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      </vt:lpstr>
      <vt:lpstr>Rev. 6:11 And white robes were given unto every one of them; and it was said unto them, that they should rest yet for a little season, until their fellowservants also and their brethren, that should be killed as they were, should be fulfilled.  </vt:lpstr>
      <vt:lpstr>WHERE WILL WE BE AFTER THAT?</vt:lpstr>
      <vt:lpstr>2 Pet. 3:10 But the day of the Lord will come as a thief in the night; in the which the heavens shall pass away with a great noise, and the elements shall melt with fervent heat, the earth also and the works that are therein shall be burned up. </vt:lpstr>
      <vt:lpstr>2 Pet. 3:12 Looking for and hasting unto the coming of the day of God, wherein the heavens being on fire shall be dissolved, and the elements shall melt with fervent heat. 13 Nevertheless we, according to his promise, look for       new heavens and a new earth, wherein dwelleth righteousness.    </vt:lpstr>
      <vt:lpstr>It is no coincidence that the first 2 chapters of the Bible begin with the creation of the heavens  and the earth and the last  2 chapters begin with the recreation of the heavens and the earth.</vt:lpstr>
      <vt:lpstr>1Co 15:42 So also is the resurrection of the dead. It is sown in corruption; it is raised in incorruption: 43 It is sown in dishonour; it is raised in glory: it is sown in weakness; it is raised in power: 44 It is sown a natural body; it is raised a spiritual body. There is a natural body, and there is a spiritual body.      </vt:lpstr>
      <vt:lpstr>Phil. 3:20 For our conversation is in heaven; from whence also we look for the Saviour, the Lord Jesus Christ:       21 Who shall change our vile body, that it may be fashioned like unto his glorious body, according to the working whereby he is able even to subdue all things unto himself.      </vt:lpstr>
      <vt:lpstr>PowerPoint Presentation</vt:lpstr>
      <vt:lpstr>WHERE WILL WE BE AFTER THAT?</vt:lpstr>
      <vt:lpstr>Change #1 = SALVATION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FROM A GARDEN...</dc:title>
  <dc:creator>Paul Fedena</dc:creator>
  <cp:lastModifiedBy>Paul Fedena</cp:lastModifiedBy>
  <cp:revision>59</cp:revision>
  <dcterms:created xsi:type="dcterms:W3CDTF">2018-12-07T23:01:40Z</dcterms:created>
  <dcterms:modified xsi:type="dcterms:W3CDTF">2021-06-12T22:29:01Z</dcterms:modified>
</cp:coreProperties>
</file>