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7" r:id="rId4"/>
    <p:sldId id="261" r:id="rId5"/>
    <p:sldId id="271" r:id="rId6"/>
    <p:sldId id="262" r:id="rId7"/>
    <p:sldId id="270" r:id="rId8"/>
    <p:sldId id="263" r:id="rId9"/>
    <p:sldId id="264" r:id="rId10"/>
    <p:sldId id="258" r:id="rId11"/>
    <p:sldId id="265" r:id="rId12"/>
    <p:sldId id="267" r:id="rId13"/>
    <p:sldId id="268"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82" d="100"/>
          <a:sy n="82" d="100"/>
        </p:scale>
        <p:origin x="1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4037-B8A5-45AF-99C2-5AA37A74E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6E88D-C417-4AE1-A698-C5A1235C1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8386A-EC38-4E6C-8701-231B4F416BAF}"/>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226BEBF1-5686-48A2-9A89-0974DACAE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FC6E8-9C26-4526-B290-BCDCA7CE0D1B}"/>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145754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D4C6-CEFD-4360-9DD5-61F6B71566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132B86-2CFD-47E5-890E-762184608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9FA8-8F75-41F5-825A-4AC41A3D2FF5}"/>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0E474B63-2F07-4BDF-B04F-3D9543799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7EB81-1932-42FD-B50C-813BA122E77F}"/>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37228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DD9C1-3B9B-4FF6-AF00-993369C84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7F6EE-1EF5-47C3-8D8B-40BAB0AAE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7DBBF-F5F5-412D-A26D-D5F840082994}"/>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BD3587B8-B761-4CE2-A7C2-0622A3965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EF2F4-AFC0-4E13-B61C-DC16F7AA1080}"/>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279337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E14C-E1AE-4CFB-8F54-F9215BB8A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A712B-722C-4BB1-89C4-8C646AD9D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2FFAA-0292-4FCF-9A97-262395EBE733}"/>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B7DD9DF5-2ABD-42FD-A0B9-BB2DDFC3A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274EF-D5BC-4583-976B-25D0B6DEE8E1}"/>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26783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F7B4-C3B8-49BB-B631-AE88450F1E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1D8C15-E825-4BCC-A011-2D27AFD28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F2762-D526-415C-8829-4A2B4E950C32}"/>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A58C42B2-67D1-4D28-8307-BD720854A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906FC-EE5D-489E-A0E7-B66E513C2195}"/>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254274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1308-7ADF-42FD-92C3-A855EA275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B2A65-3592-4AB6-8477-D1B8577CD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82556-7997-4F56-AA54-F3EEEFBCD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BD496-F7BB-4954-9D76-AE8F5245410C}"/>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6" name="Footer Placeholder 5">
            <a:extLst>
              <a:ext uri="{FF2B5EF4-FFF2-40B4-BE49-F238E27FC236}">
                <a16:creationId xmlns:a16="http://schemas.microsoft.com/office/drawing/2014/main" id="{86102AD5-7ED9-4977-B72B-F87FFA06D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E7383-588E-464F-A5DA-2F807F5B55B6}"/>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192706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CAD6-BB85-44B6-8C55-05316DBB8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23357-4027-4745-BDF9-FE0B652CD3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4900C-3978-4C5C-A81F-EA518B20D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90023C-03A2-4DBD-99B5-761D620520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4377B2-C7E4-4094-9997-21665D0127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384E6-07FA-416B-8F8F-F0B38E2139ED}"/>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8" name="Footer Placeholder 7">
            <a:extLst>
              <a:ext uri="{FF2B5EF4-FFF2-40B4-BE49-F238E27FC236}">
                <a16:creationId xmlns:a16="http://schemas.microsoft.com/office/drawing/2014/main" id="{6569B57C-DA7E-4FB2-9E5F-55A9270F7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8A2C8-EE8B-442F-83BA-989589B09C22}"/>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198038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6F11-BB54-437A-8166-5ACF3766B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21239D-54DE-4612-895F-603764F96D20}"/>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4" name="Footer Placeholder 3">
            <a:extLst>
              <a:ext uri="{FF2B5EF4-FFF2-40B4-BE49-F238E27FC236}">
                <a16:creationId xmlns:a16="http://schemas.microsoft.com/office/drawing/2014/main" id="{662D90BD-11CB-4F0D-BE69-D0D88D054D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063A0-1CBC-4820-9F66-95CE04A1DA66}"/>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21775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B27CB3-EC4C-4CF9-A7D3-98A6DE720AE2}"/>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3" name="Footer Placeholder 2">
            <a:extLst>
              <a:ext uri="{FF2B5EF4-FFF2-40B4-BE49-F238E27FC236}">
                <a16:creationId xmlns:a16="http://schemas.microsoft.com/office/drawing/2014/main" id="{7DD163B3-9D0E-4B79-B418-3A2FA51FB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5E8159-9DB9-4694-A8A2-711CDA201CF0}"/>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331979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1E1B-458F-48AE-9D90-935A74152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D6B7C-012F-4C45-AB61-DA394DBBD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55449A-6A4F-4413-82DC-D54E20A5F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D3CCD-AA22-4263-BC3A-E18B3EEBE80D}"/>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6" name="Footer Placeholder 5">
            <a:extLst>
              <a:ext uri="{FF2B5EF4-FFF2-40B4-BE49-F238E27FC236}">
                <a16:creationId xmlns:a16="http://schemas.microsoft.com/office/drawing/2014/main" id="{99B855BD-6314-4B2E-9F76-BD4F9D907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1D2FD-22D5-4137-8845-ADB23386B1CD}"/>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57037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0566-5089-415D-BB16-A7BB61309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CD710A-1EEE-46F7-A7BE-695AB303E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849B8A-2587-4A47-B186-A7AAE96A1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F7D89-DBD3-4FDD-A0ED-618AEF08767F}"/>
              </a:ext>
            </a:extLst>
          </p:cNvPr>
          <p:cNvSpPr>
            <a:spLocks noGrp="1"/>
          </p:cNvSpPr>
          <p:nvPr>
            <p:ph type="dt" sz="half" idx="10"/>
          </p:nvPr>
        </p:nvSpPr>
        <p:spPr/>
        <p:txBody>
          <a:bodyPr/>
          <a:lstStyle/>
          <a:p>
            <a:fld id="{B328A0AB-2068-4671-B220-C1D76EA87DCC}" type="datetimeFigureOut">
              <a:rPr lang="en-US" smtClean="0"/>
              <a:t>5/19/2021</a:t>
            </a:fld>
            <a:endParaRPr lang="en-US"/>
          </a:p>
        </p:txBody>
      </p:sp>
      <p:sp>
        <p:nvSpPr>
          <p:cNvPr id="6" name="Footer Placeholder 5">
            <a:extLst>
              <a:ext uri="{FF2B5EF4-FFF2-40B4-BE49-F238E27FC236}">
                <a16:creationId xmlns:a16="http://schemas.microsoft.com/office/drawing/2014/main" id="{3C2D4186-BF3D-4E89-B567-9C035E6D9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6A9F04-4D5B-4576-B794-BCB8E3AC4DDF}"/>
              </a:ext>
            </a:extLst>
          </p:cNvPr>
          <p:cNvSpPr>
            <a:spLocks noGrp="1"/>
          </p:cNvSpPr>
          <p:nvPr>
            <p:ph type="sldNum" sz="quarter" idx="12"/>
          </p:nvPr>
        </p:nvSpPr>
        <p:spPr/>
        <p:txBody>
          <a:bodyPr/>
          <a:lstStyle/>
          <a:p>
            <a:fld id="{C26E91AF-A024-4A86-AAB0-016ECF723641}" type="slidenum">
              <a:rPr lang="en-US" smtClean="0"/>
              <a:t>‹#›</a:t>
            </a:fld>
            <a:endParaRPr lang="en-US"/>
          </a:p>
        </p:txBody>
      </p:sp>
    </p:spTree>
    <p:extLst>
      <p:ext uri="{BB962C8B-B14F-4D97-AF65-F5344CB8AC3E}">
        <p14:creationId xmlns:p14="http://schemas.microsoft.com/office/powerpoint/2010/main" val="141931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AFC8-0D59-41FD-BF2A-0FA0B1103D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D6D13C-7524-44F3-AA02-C65C723AD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28098-4B5B-4890-BD62-A198DD4AE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8A0AB-2068-4671-B220-C1D76EA87DCC}" type="datetimeFigureOut">
              <a:rPr lang="en-US" smtClean="0"/>
              <a:t>5/19/2021</a:t>
            </a:fld>
            <a:endParaRPr lang="en-US"/>
          </a:p>
        </p:txBody>
      </p:sp>
      <p:sp>
        <p:nvSpPr>
          <p:cNvPr id="5" name="Footer Placeholder 4">
            <a:extLst>
              <a:ext uri="{FF2B5EF4-FFF2-40B4-BE49-F238E27FC236}">
                <a16:creationId xmlns:a16="http://schemas.microsoft.com/office/drawing/2014/main" id="{86DACD9F-DF9C-4499-93CB-160A835F3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43A86-13E4-4C18-956F-823A61459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E91AF-A024-4A86-AAB0-016ECF723641}" type="slidenum">
              <a:rPr lang="en-US" smtClean="0"/>
              <a:t>‹#›</a:t>
            </a:fld>
            <a:endParaRPr lang="en-US"/>
          </a:p>
        </p:txBody>
      </p:sp>
    </p:spTree>
    <p:extLst>
      <p:ext uri="{BB962C8B-B14F-4D97-AF65-F5344CB8AC3E}">
        <p14:creationId xmlns:p14="http://schemas.microsoft.com/office/powerpoint/2010/main" val="1297493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sky&#10;&#10;Description automatically generated">
            <a:extLst>
              <a:ext uri="{FF2B5EF4-FFF2-40B4-BE49-F238E27FC236}">
                <a16:creationId xmlns:a16="http://schemas.microsoft.com/office/drawing/2014/main" id="{DBA556A4-7061-4965-926E-40B602526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4163"/>
            <a:ext cx="12191999" cy="8131126"/>
          </a:xfrm>
          <a:prstGeom prst="rect">
            <a:avLst/>
          </a:prstGeom>
        </p:spPr>
      </p:pic>
      <p:sp>
        <p:nvSpPr>
          <p:cNvPr id="2" name="Title 1">
            <a:extLst>
              <a:ext uri="{FF2B5EF4-FFF2-40B4-BE49-F238E27FC236}">
                <a16:creationId xmlns:a16="http://schemas.microsoft.com/office/drawing/2014/main" id="{9FA984C6-ABC7-4E98-A07D-A69441C2BB2D}"/>
              </a:ext>
            </a:extLst>
          </p:cNvPr>
          <p:cNvSpPr>
            <a:spLocks noGrp="1"/>
          </p:cNvSpPr>
          <p:nvPr>
            <p:ph type="ctrTitle"/>
          </p:nvPr>
        </p:nvSpPr>
        <p:spPr>
          <a:xfrm>
            <a:off x="522514" y="204952"/>
            <a:ext cx="5141168" cy="4180436"/>
          </a:xfrm>
        </p:spPr>
        <p:txBody>
          <a:bodyPr>
            <a:noAutofit/>
          </a:bodyPr>
          <a:lstStyle/>
          <a:p>
            <a:r>
              <a:rPr lang="en-US" sz="7200" dirty="0">
                <a:ln>
                  <a:solidFill>
                    <a:schemeClr val="bg1"/>
                  </a:solidFill>
                </a:ln>
                <a:effectLst>
                  <a:glow rad="101600">
                    <a:schemeClr val="bg1">
                      <a:alpha val="60000"/>
                    </a:schemeClr>
                  </a:glow>
                </a:effectLst>
                <a:latin typeface="Script MT Bold" panose="03040602040607080904" pitchFamily="66" charset="0"/>
              </a:rPr>
              <a:t>“What is Shirley doing now?”</a:t>
            </a:r>
          </a:p>
        </p:txBody>
      </p:sp>
      <p:sp>
        <p:nvSpPr>
          <p:cNvPr id="3" name="Subtitle 2">
            <a:extLst>
              <a:ext uri="{FF2B5EF4-FFF2-40B4-BE49-F238E27FC236}">
                <a16:creationId xmlns:a16="http://schemas.microsoft.com/office/drawing/2014/main" id="{3E7B6334-C697-4CF0-961A-2BCEA075A973}"/>
              </a:ext>
            </a:extLst>
          </p:cNvPr>
          <p:cNvSpPr>
            <a:spLocks noGrp="1"/>
          </p:cNvSpPr>
          <p:nvPr>
            <p:ph type="subTitle" idx="1"/>
          </p:nvPr>
        </p:nvSpPr>
        <p:spPr>
          <a:xfrm>
            <a:off x="1266008" y="5825167"/>
            <a:ext cx="3973597" cy="1655762"/>
          </a:xfrm>
        </p:spPr>
        <p:txBody>
          <a:bodyPr>
            <a:normAutofit/>
          </a:bodyPr>
          <a:lstStyle/>
          <a:p>
            <a:r>
              <a:rPr lang="en-US" sz="4000" dirty="0">
                <a:ln>
                  <a:solidFill>
                    <a:sysClr val="windowText" lastClr="000000"/>
                  </a:solidFill>
                </a:ln>
                <a:solidFill>
                  <a:schemeClr val="bg1"/>
                </a:solidFill>
                <a:effectLst>
                  <a:glow rad="101600">
                    <a:schemeClr val="accent1">
                      <a:alpha val="60000"/>
                    </a:schemeClr>
                  </a:glow>
                </a:effectLst>
                <a:latin typeface="Arial Black" panose="020B0A04020102020204" pitchFamily="34" charset="0"/>
              </a:rPr>
              <a:t>2 Cor. 5:1-11</a:t>
            </a:r>
          </a:p>
        </p:txBody>
      </p:sp>
      <p:sp>
        <p:nvSpPr>
          <p:cNvPr id="8" name="AutoShape 6" descr="https://connect.xfinity.com/appsuite/api/mail/20181027_193744.jpg?action=attachment&amp;folder=default0%2FINBOX&amp;id=30494&amp;attachment=2&amp;user=2&amp;context=11454&amp;decrypt=&amp;sequence=1&amp;delivery=view">
            <a:extLst>
              <a:ext uri="{FF2B5EF4-FFF2-40B4-BE49-F238E27FC236}">
                <a16:creationId xmlns:a16="http://schemas.microsoft.com/office/drawing/2014/main" id="{0D9198CB-4B79-496F-AFDC-6F5A5F2F68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a:extLst>
              <a:ext uri="{FF2B5EF4-FFF2-40B4-BE49-F238E27FC236}">
                <a16:creationId xmlns:a16="http://schemas.microsoft.com/office/drawing/2014/main" id="{5FAA2DD0-F475-4D0E-BFA2-B1720C661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2158"/>
            <a:ext cx="4902805" cy="60692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47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EB9187-9FF7-46CC-94FD-15CAE9228EB5}"/>
              </a:ext>
            </a:extLst>
          </p:cNvPr>
          <p:cNvSpPr/>
          <p:nvPr/>
        </p:nvSpPr>
        <p:spPr>
          <a:xfrm>
            <a:off x="0" y="0"/>
            <a:ext cx="1228841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376334" y="5397613"/>
            <a:ext cx="11439331" cy="440191"/>
          </a:xfrm>
        </p:spPr>
        <p:txBody>
          <a:bodyPr>
            <a:noAutofit/>
          </a:bodyPr>
          <a:lstStyle/>
          <a:p>
            <a:r>
              <a:rPr lang="en-US" sz="4800" dirty="0">
                <a:solidFill>
                  <a:schemeClr val="bg1"/>
                </a:solidFill>
                <a:latin typeface="Arial Black" panose="020B0A04020102020204" pitchFamily="34" charset="0"/>
              </a:rPr>
              <a:t>Heb 12:1                                </a:t>
            </a:r>
            <a:r>
              <a:rPr lang="en-US" sz="4800" i="1" dirty="0">
                <a:solidFill>
                  <a:schemeClr val="bg1"/>
                </a:solidFill>
                <a:latin typeface="Arial Black" panose="020B0A04020102020204" pitchFamily="34" charset="0"/>
              </a:rPr>
              <a:t>Wherefore seeing we also are compassed about with so great a cloud of witnesses, let us lay aside every weight, and the sin which doth so easily beset us, and let us run with patience the race that is set before us…</a:t>
            </a:r>
          </a:p>
        </p:txBody>
      </p:sp>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857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7E3B11AC-D2F2-4C4C-AFE3-049A475B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78" y="0"/>
            <a:ext cx="13044375" cy="6979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800" b="1" dirty="0">
                <a:ln>
                  <a:solidFill>
                    <a:schemeClr val="tx1"/>
                  </a:solidFill>
                </a:ln>
                <a:solidFill>
                  <a:srgbClr val="66FFFF"/>
                </a:solidFill>
                <a:effectLst>
                  <a:glow rad="101600">
                    <a:schemeClr val="tx1">
                      <a:alpha val="60000"/>
                    </a:schemeClr>
                  </a:glow>
                </a:effectLst>
                <a:latin typeface="Brush Script MT" panose="03060802040406070304" pitchFamily="66" charset="0"/>
              </a:rPr>
              <a:t>What is Shirley Doing Now?</a:t>
            </a:r>
          </a:p>
        </p:txBody>
      </p:sp>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225421" y="2220716"/>
            <a:ext cx="9144000" cy="4289361"/>
          </a:xfrm>
        </p:spPr>
        <p:txBody>
          <a:bodyPr>
            <a:normAutofit fontScale="77500" lnSpcReduction="20000"/>
          </a:bodyPr>
          <a:lstStyle/>
          <a:p>
            <a:r>
              <a:rPr lang="en-US" sz="6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Watching?</a:t>
            </a:r>
          </a:p>
          <a:p>
            <a:r>
              <a:rPr lang="en-US" sz="6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Waiting</a:t>
            </a:r>
          </a:p>
          <a:p>
            <a:r>
              <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rPr>
              <a:t>…on us?</a:t>
            </a:r>
          </a:p>
          <a:p>
            <a:r>
              <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rPr>
              <a:t>…on the Rapture?</a:t>
            </a:r>
          </a:p>
          <a:p>
            <a:r>
              <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rPr>
              <a:t>…on the Judgment Seat?</a:t>
            </a:r>
          </a:p>
          <a:p>
            <a:r>
              <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rPr>
              <a:t>…on her new glorified body?!</a:t>
            </a:r>
          </a:p>
          <a:p>
            <a:endPar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endParaRPr>
          </a:p>
          <a:p>
            <a:endParaRPr lang="en-US" sz="4000" dirty="0">
              <a:ln>
                <a:solidFill>
                  <a:sysClr val="windowText" lastClr="000000"/>
                </a:solidFill>
              </a:ln>
              <a:solidFill>
                <a:srgbClr val="00B0F0"/>
              </a:solidFill>
              <a:latin typeface="Arial Black" panose="020B0A04020102020204" pitchFamily="34" charset="0"/>
            </a:endParaRPr>
          </a:p>
        </p:txBody>
      </p:sp>
    </p:spTree>
    <p:extLst>
      <p:ext uri="{BB962C8B-B14F-4D97-AF65-F5344CB8AC3E}">
        <p14:creationId xmlns:p14="http://schemas.microsoft.com/office/powerpoint/2010/main" val="9209687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7E3B11AC-D2F2-4C4C-AFE3-049A475B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78" y="0"/>
            <a:ext cx="13044375" cy="6979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800" b="1" dirty="0">
                <a:ln>
                  <a:solidFill>
                    <a:schemeClr val="tx1"/>
                  </a:solidFill>
                </a:ln>
                <a:solidFill>
                  <a:srgbClr val="66FFFF"/>
                </a:solidFill>
                <a:effectLst>
                  <a:glow rad="101600">
                    <a:schemeClr val="tx1">
                      <a:alpha val="60000"/>
                    </a:schemeClr>
                  </a:glow>
                </a:effectLst>
                <a:latin typeface="Brush Script MT" panose="03060802040406070304" pitchFamily="66" charset="0"/>
              </a:rPr>
              <a:t>What is Shirley Doing Now?</a:t>
            </a:r>
          </a:p>
        </p:txBody>
      </p:sp>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225421" y="2220716"/>
            <a:ext cx="9144000" cy="4289361"/>
          </a:xfrm>
        </p:spPr>
        <p:txBody>
          <a:bodyPr>
            <a:normAutofit lnSpcReduction="10000"/>
          </a:bodyPr>
          <a:lstStyle/>
          <a:p>
            <a:r>
              <a:rPr lang="en-US" sz="6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Watching?</a:t>
            </a:r>
          </a:p>
          <a:p>
            <a:r>
              <a:rPr lang="en-US" sz="6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Waiting?</a:t>
            </a:r>
          </a:p>
          <a:p>
            <a:r>
              <a:rPr lang="en-US" sz="60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Working (Serving!)</a:t>
            </a:r>
          </a:p>
          <a:p>
            <a:r>
              <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rPr>
              <a:t>(All we will do will please Him…Finally!</a:t>
            </a:r>
          </a:p>
          <a:p>
            <a:endParaRPr lang="en-US" sz="6000" i="1" dirty="0">
              <a:ln>
                <a:solidFill>
                  <a:sysClr val="windowText" lastClr="000000"/>
                </a:solidFill>
              </a:ln>
              <a:solidFill>
                <a:srgbClr val="66FFFF"/>
              </a:solidFill>
              <a:effectLst>
                <a:glow rad="101600">
                  <a:schemeClr val="tx1">
                    <a:alpha val="60000"/>
                  </a:schemeClr>
                </a:glow>
              </a:effectLst>
              <a:latin typeface="Arial Black" panose="020B0A04020102020204" pitchFamily="34" charset="0"/>
            </a:endParaRPr>
          </a:p>
          <a:p>
            <a:endParaRPr lang="en-US" sz="4000" dirty="0">
              <a:ln>
                <a:solidFill>
                  <a:sysClr val="windowText" lastClr="000000"/>
                </a:solidFill>
              </a:ln>
              <a:solidFill>
                <a:srgbClr val="00B0F0"/>
              </a:solidFill>
              <a:latin typeface="Arial Black" panose="020B0A04020102020204" pitchFamily="34" charset="0"/>
            </a:endParaRPr>
          </a:p>
        </p:txBody>
      </p:sp>
    </p:spTree>
    <p:extLst>
      <p:ext uri="{BB962C8B-B14F-4D97-AF65-F5344CB8AC3E}">
        <p14:creationId xmlns:p14="http://schemas.microsoft.com/office/powerpoint/2010/main" val="3681813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sky&#10;&#10;Description automatically generated">
            <a:extLst>
              <a:ext uri="{FF2B5EF4-FFF2-40B4-BE49-F238E27FC236}">
                <a16:creationId xmlns:a16="http://schemas.microsoft.com/office/drawing/2014/main" id="{DBA556A4-7061-4965-926E-40B602526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4163"/>
            <a:ext cx="12191999" cy="8131126"/>
          </a:xfrm>
          <a:prstGeom prst="rect">
            <a:avLst/>
          </a:prstGeom>
        </p:spPr>
      </p:pic>
      <p:sp>
        <p:nvSpPr>
          <p:cNvPr id="2" name="Title 1">
            <a:extLst>
              <a:ext uri="{FF2B5EF4-FFF2-40B4-BE49-F238E27FC236}">
                <a16:creationId xmlns:a16="http://schemas.microsoft.com/office/drawing/2014/main" id="{9FA984C6-ABC7-4E98-A07D-A69441C2BB2D}"/>
              </a:ext>
            </a:extLst>
          </p:cNvPr>
          <p:cNvSpPr>
            <a:spLocks noGrp="1"/>
          </p:cNvSpPr>
          <p:nvPr>
            <p:ph type="ctrTitle"/>
          </p:nvPr>
        </p:nvSpPr>
        <p:spPr>
          <a:xfrm>
            <a:off x="522514" y="204952"/>
            <a:ext cx="5141168" cy="4180436"/>
          </a:xfrm>
        </p:spPr>
        <p:txBody>
          <a:bodyPr>
            <a:noAutofit/>
          </a:bodyPr>
          <a:lstStyle/>
          <a:p>
            <a:r>
              <a:rPr lang="en-US" sz="7200" dirty="0">
                <a:ln>
                  <a:solidFill>
                    <a:schemeClr val="bg1"/>
                  </a:solidFill>
                </a:ln>
                <a:effectLst>
                  <a:glow rad="101600">
                    <a:schemeClr val="bg1">
                      <a:alpha val="60000"/>
                    </a:schemeClr>
                  </a:glow>
                </a:effectLst>
                <a:latin typeface="Script MT Bold" panose="03040602040607080904" pitchFamily="66" charset="0"/>
              </a:rPr>
              <a:t>“What is Shirley doing now?”</a:t>
            </a:r>
          </a:p>
        </p:txBody>
      </p:sp>
      <p:sp>
        <p:nvSpPr>
          <p:cNvPr id="3" name="Subtitle 2">
            <a:extLst>
              <a:ext uri="{FF2B5EF4-FFF2-40B4-BE49-F238E27FC236}">
                <a16:creationId xmlns:a16="http://schemas.microsoft.com/office/drawing/2014/main" id="{3E7B6334-C697-4CF0-961A-2BCEA075A973}"/>
              </a:ext>
            </a:extLst>
          </p:cNvPr>
          <p:cNvSpPr>
            <a:spLocks noGrp="1"/>
          </p:cNvSpPr>
          <p:nvPr>
            <p:ph type="subTitle" idx="1"/>
          </p:nvPr>
        </p:nvSpPr>
        <p:spPr>
          <a:xfrm>
            <a:off x="1266008" y="5825167"/>
            <a:ext cx="3973597" cy="1655762"/>
          </a:xfrm>
        </p:spPr>
        <p:txBody>
          <a:bodyPr>
            <a:normAutofit/>
          </a:bodyPr>
          <a:lstStyle/>
          <a:p>
            <a:r>
              <a:rPr lang="en-US" sz="4000" dirty="0">
                <a:ln>
                  <a:solidFill>
                    <a:sysClr val="windowText" lastClr="000000"/>
                  </a:solidFill>
                </a:ln>
                <a:solidFill>
                  <a:schemeClr val="bg1"/>
                </a:solidFill>
                <a:effectLst>
                  <a:glow rad="101600">
                    <a:schemeClr val="accent1">
                      <a:alpha val="60000"/>
                    </a:schemeClr>
                  </a:glow>
                </a:effectLst>
                <a:latin typeface="Arial Black" panose="020B0A04020102020204" pitchFamily="34" charset="0"/>
              </a:rPr>
              <a:t>2 Cor. 5:1-11</a:t>
            </a:r>
          </a:p>
        </p:txBody>
      </p:sp>
      <p:sp>
        <p:nvSpPr>
          <p:cNvPr id="8" name="AutoShape 6" descr="https://connect.xfinity.com/appsuite/api/mail/20181027_193744.jpg?action=attachment&amp;folder=default0%2FINBOX&amp;id=30494&amp;attachment=2&amp;user=2&amp;context=11454&amp;decrypt=&amp;sequence=1&amp;delivery=view">
            <a:extLst>
              <a:ext uri="{FF2B5EF4-FFF2-40B4-BE49-F238E27FC236}">
                <a16:creationId xmlns:a16="http://schemas.microsoft.com/office/drawing/2014/main" id="{0D9198CB-4B79-496F-AFDC-6F5A5F2F68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a:extLst>
              <a:ext uri="{FF2B5EF4-FFF2-40B4-BE49-F238E27FC236}">
                <a16:creationId xmlns:a16="http://schemas.microsoft.com/office/drawing/2014/main" id="{2680AF7E-02A3-4CB6-9708-7F62D095E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603" y="660287"/>
            <a:ext cx="4473176" cy="5537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830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sky&#10;&#10;Description automatically generated">
            <a:extLst>
              <a:ext uri="{FF2B5EF4-FFF2-40B4-BE49-F238E27FC236}">
                <a16:creationId xmlns:a16="http://schemas.microsoft.com/office/drawing/2014/main" id="{DBA556A4-7061-4965-926E-40B602526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4163"/>
            <a:ext cx="12191999" cy="8131126"/>
          </a:xfrm>
          <a:prstGeom prst="rect">
            <a:avLst/>
          </a:prstGeom>
        </p:spPr>
      </p:pic>
      <p:sp>
        <p:nvSpPr>
          <p:cNvPr id="2" name="Title 1">
            <a:extLst>
              <a:ext uri="{FF2B5EF4-FFF2-40B4-BE49-F238E27FC236}">
                <a16:creationId xmlns:a16="http://schemas.microsoft.com/office/drawing/2014/main" id="{9FA984C6-ABC7-4E98-A07D-A69441C2BB2D}"/>
              </a:ext>
            </a:extLst>
          </p:cNvPr>
          <p:cNvSpPr>
            <a:spLocks noGrp="1"/>
          </p:cNvSpPr>
          <p:nvPr>
            <p:ph type="ctrTitle"/>
          </p:nvPr>
        </p:nvSpPr>
        <p:spPr>
          <a:xfrm>
            <a:off x="522514" y="204952"/>
            <a:ext cx="5141168" cy="4180436"/>
          </a:xfrm>
        </p:spPr>
        <p:txBody>
          <a:bodyPr>
            <a:noAutofit/>
          </a:bodyPr>
          <a:lstStyle/>
          <a:p>
            <a:r>
              <a:rPr lang="en-US" sz="7200" dirty="0">
                <a:ln>
                  <a:solidFill>
                    <a:schemeClr val="bg1"/>
                  </a:solidFill>
                </a:ln>
                <a:effectLst>
                  <a:glow rad="101600">
                    <a:schemeClr val="bg1">
                      <a:alpha val="60000"/>
                    </a:schemeClr>
                  </a:glow>
                </a:effectLst>
                <a:latin typeface="Script MT Bold" panose="03040602040607080904" pitchFamily="66" charset="0"/>
              </a:rPr>
              <a:t>“What are YOUR loved ones doing now?”</a:t>
            </a:r>
          </a:p>
        </p:txBody>
      </p:sp>
      <p:sp>
        <p:nvSpPr>
          <p:cNvPr id="3" name="Subtitle 2">
            <a:extLst>
              <a:ext uri="{FF2B5EF4-FFF2-40B4-BE49-F238E27FC236}">
                <a16:creationId xmlns:a16="http://schemas.microsoft.com/office/drawing/2014/main" id="{3E7B6334-C697-4CF0-961A-2BCEA075A973}"/>
              </a:ext>
            </a:extLst>
          </p:cNvPr>
          <p:cNvSpPr>
            <a:spLocks noGrp="1"/>
          </p:cNvSpPr>
          <p:nvPr>
            <p:ph type="subTitle" idx="1"/>
          </p:nvPr>
        </p:nvSpPr>
        <p:spPr>
          <a:xfrm>
            <a:off x="1266008" y="5825167"/>
            <a:ext cx="3973597" cy="1655762"/>
          </a:xfrm>
        </p:spPr>
        <p:txBody>
          <a:bodyPr>
            <a:normAutofit/>
          </a:bodyPr>
          <a:lstStyle/>
          <a:p>
            <a:r>
              <a:rPr lang="en-US" sz="4000" dirty="0">
                <a:ln>
                  <a:solidFill>
                    <a:sysClr val="windowText" lastClr="000000"/>
                  </a:solidFill>
                </a:ln>
                <a:solidFill>
                  <a:schemeClr val="bg1"/>
                </a:solidFill>
                <a:effectLst>
                  <a:glow rad="101600">
                    <a:schemeClr val="tx2">
                      <a:alpha val="60000"/>
                    </a:schemeClr>
                  </a:glow>
                </a:effectLst>
                <a:latin typeface="Arial Black" panose="020B0A04020102020204" pitchFamily="34" charset="0"/>
              </a:rPr>
              <a:t>2 Cor. 5:1-11</a:t>
            </a:r>
          </a:p>
        </p:txBody>
      </p:sp>
      <p:sp>
        <p:nvSpPr>
          <p:cNvPr id="8" name="AutoShape 6" descr="https://connect.xfinity.com/appsuite/api/mail/20181027_193744.jpg?action=attachment&amp;folder=default0%2FINBOX&amp;id=30494&amp;attachment=2&amp;user=2&amp;context=11454&amp;decrypt=&amp;sequence=1&amp;delivery=view">
            <a:extLst>
              <a:ext uri="{FF2B5EF4-FFF2-40B4-BE49-F238E27FC236}">
                <a16:creationId xmlns:a16="http://schemas.microsoft.com/office/drawing/2014/main" id="{0D9198CB-4B79-496F-AFDC-6F5A5F2F68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Related image">
            <a:extLst>
              <a:ext uri="{FF2B5EF4-FFF2-40B4-BE49-F238E27FC236}">
                <a16:creationId xmlns:a16="http://schemas.microsoft.com/office/drawing/2014/main" id="{63456EF0-A9FA-4368-8D53-87107FCAF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82" y="551590"/>
            <a:ext cx="6086475" cy="521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7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E582AEBF-65A4-425B-AFC6-212A4EF94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205"/>
            <a:ext cx="12192000" cy="74784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E94F9A-E97F-4300-85AE-F43EBE98859D}"/>
              </a:ext>
            </a:extLst>
          </p:cNvPr>
          <p:cNvSpPr>
            <a:spLocks noGrp="1"/>
          </p:cNvSpPr>
          <p:nvPr>
            <p:ph type="ctrTitle"/>
          </p:nvPr>
        </p:nvSpPr>
        <p:spPr>
          <a:xfrm>
            <a:off x="1524000" y="1122363"/>
            <a:ext cx="9144000" cy="3395208"/>
          </a:xfrm>
        </p:spPr>
        <p:txBody>
          <a:bodyPr>
            <a:normAutofit/>
          </a:bodyPr>
          <a:lstStyle/>
          <a:p>
            <a:r>
              <a:rPr lang="en-US"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t>What are WE doing NOW to serve our Savior?</a:t>
            </a:r>
          </a:p>
        </p:txBody>
      </p:sp>
    </p:spTree>
    <p:extLst>
      <p:ext uri="{BB962C8B-B14F-4D97-AF65-F5344CB8AC3E}">
        <p14:creationId xmlns:p14="http://schemas.microsoft.com/office/powerpoint/2010/main" val="2379497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sky&#10;&#10;Description automatically generated">
            <a:extLst>
              <a:ext uri="{FF2B5EF4-FFF2-40B4-BE49-F238E27FC236}">
                <a16:creationId xmlns:a16="http://schemas.microsoft.com/office/drawing/2014/main" id="{DBA556A4-7061-4965-926E-40B602526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4163"/>
            <a:ext cx="12191999" cy="8131126"/>
          </a:xfrm>
          <a:prstGeom prst="rect">
            <a:avLst/>
          </a:prstGeom>
        </p:spPr>
      </p:pic>
      <p:sp>
        <p:nvSpPr>
          <p:cNvPr id="2" name="Title 1">
            <a:extLst>
              <a:ext uri="{FF2B5EF4-FFF2-40B4-BE49-F238E27FC236}">
                <a16:creationId xmlns:a16="http://schemas.microsoft.com/office/drawing/2014/main" id="{9FA984C6-ABC7-4E98-A07D-A69441C2BB2D}"/>
              </a:ext>
            </a:extLst>
          </p:cNvPr>
          <p:cNvSpPr>
            <a:spLocks noGrp="1"/>
          </p:cNvSpPr>
          <p:nvPr>
            <p:ph type="ctrTitle"/>
          </p:nvPr>
        </p:nvSpPr>
        <p:spPr>
          <a:xfrm>
            <a:off x="522514" y="204952"/>
            <a:ext cx="5141168" cy="4180436"/>
          </a:xfrm>
        </p:spPr>
        <p:txBody>
          <a:bodyPr>
            <a:noAutofit/>
          </a:bodyPr>
          <a:lstStyle/>
          <a:p>
            <a:r>
              <a:rPr lang="en-US" sz="7200" dirty="0">
                <a:ln>
                  <a:solidFill>
                    <a:schemeClr val="bg1"/>
                  </a:solidFill>
                </a:ln>
                <a:effectLst>
                  <a:glow rad="101600">
                    <a:schemeClr val="bg1">
                      <a:alpha val="60000"/>
                    </a:schemeClr>
                  </a:glow>
                </a:effectLst>
                <a:latin typeface="Script MT Bold" panose="03040602040607080904" pitchFamily="66" charset="0"/>
              </a:rPr>
              <a:t>“What are YOUR loved ones doing now?”</a:t>
            </a:r>
          </a:p>
        </p:txBody>
      </p:sp>
      <p:sp>
        <p:nvSpPr>
          <p:cNvPr id="3" name="Subtitle 2">
            <a:extLst>
              <a:ext uri="{FF2B5EF4-FFF2-40B4-BE49-F238E27FC236}">
                <a16:creationId xmlns:a16="http://schemas.microsoft.com/office/drawing/2014/main" id="{3E7B6334-C697-4CF0-961A-2BCEA075A973}"/>
              </a:ext>
            </a:extLst>
          </p:cNvPr>
          <p:cNvSpPr>
            <a:spLocks noGrp="1"/>
          </p:cNvSpPr>
          <p:nvPr>
            <p:ph type="subTitle" idx="1"/>
          </p:nvPr>
        </p:nvSpPr>
        <p:spPr>
          <a:xfrm>
            <a:off x="1266008" y="5825167"/>
            <a:ext cx="3973597" cy="1655762"/>
          </a:xfrm>
        </p:spPr>
        <p:txBody>
          <a:bodyPr>
            <a:normAutofit/>
          </a:bodyPr>
          <a:lstStyle/>
          <a:p>
            <a:r>
              <a:rPr lang="en-US" sz="4000" dirty="0">
                <a:ln>
                  <a:solidFill>
                    <a:sysClr val="windowText" lastClr="000000"/>
                  </a:solidFill>
                </a:ln>
                <a:solidFill>
                  <a:schemeClr val="bg1"/>
                </a:solidFill>
                <a:effectLst>
                  <a:glow rad="101600">
                    <a:schemeClr val="tx2">
                      <a:alpha val="60000"/>
                    </a:schemeClr>
                  </a:glow>
                </a:effectLst>
                <a:latin typeface="Arial Black" panose="020B0A04020102020204" pitchFamily="34" charset="0"/>
              </a:rPr>
              <a:t>2 Cor. 5:1-11</a:t>
            </a:r>
          </a:p>
        </p:txBody>
      </p:sp>
      <p:sp>
        <p:nvSpPr>
          <p:cNvPr id="8" name="AutoShape 6" descr="https://connect.xfinity.com/appsuite/api/mail/20181027_193744.jpg?action=attachment&amp;folder=default0%2FINBOX&amp;id=30494&amp;attachment=2&amp;user=2&amp;context=11454&amp;decrypt=&amp;sequence=1&amp;delivery=view">
            <a:extLst>
              <a:ext uri="{FF2B5EF4-FFF2-40B4-BE49-F238E27FC236}">
                <a16:creationId xmlns:a16="http://schemas.microsoft.com/office/drawing/2014/main" id="{0D9198CB-4B79-496F-AFDC-6F5A5F2F68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Related image">
            <a:extLst>
              <a:ext uri="{FF2B5EF4-FFF2-40B4-BE49-F238E27FC236}">
                <a16:creationId xmlns:a16="http://schemas.microsoft.com/office/drawing/2014/main" id="{63456EF0-A9FA-4368-8D53-87107FCAF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682" y="551590"/>
            <a:ext cx="6086475" cy="521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4305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hostly">
            <a:extLst>
              <a:ext uri="{FF2B5EF4-FFF2-40B4-BE49-F238E27FC236}">
                <a16:creationId xmlns:a16="http://schemas.microsoft.com/office/drawing/2014/main" id="{6B1B8B2F-6DF4-4849-BFEB-1A85BBCFA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2" y="1"/>
            <a:ext cx="12484359" cy="7232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bsent from the body present with the lord">
            <a:extLst>
              <a:ext uri="{FF2B5EF4-FFF2-40B4-BE49-F238E27FC236}">
                <a16:creationId xmlns:a16="http://schemas.microsoft.com/office/drawing/2014/main" id="{51E2BB8B-4678-4C22-BBA3-E481F361A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77" y="4070480"/>
            <a:ext cx="4490416" cy="2939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000" b="1" dirty="0">
                <a:ln>
                  <a:solidFill>
                    <a:sysClr val="windowText" lastClr="000000"/>
                  </a:solidFill>
                </a:ln>
                <a:solidFill>
                  <a:schemeClr val="accent1">
                    <a:lumMod val="75000"/>
                  </a:schemeClr>
                </a:solidFill>
                <a:latin typeface="Brush Script MT" panose="03060802040406070304" pitchFamily="66" charset="0"/>
              </a:rPr>
              <a:t>What is Shirley Like NOW?</a:t>
            </a:r>
          </a:p>
        </p:txBody>
      </p:sp>
      <p:pic>
        <p:nvPicPr>
          <p:cNvPr id="1034" name="Picture 10" descr="Related image">
            <a:extLst>
              <a:ext uri="{FF2B5EF4-FFF2-40B4-BE49-F238E27FC236}">
                <a16:creationId xmlns:a16="http://schemas.microsoft.com/office/drawing/2014/main" id="{B685AE97-1152-42B6-B9EB-46E5763F1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826" y="3579201"/>
            <a:ext cx="3405333" cy="3102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FD4323D0-106A-4A68-9167-1D52025AE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190" y="3609393"/>
            <a:ext cx="3248607" cy="324860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337388" y="2108718"/>
            <a:ext cx="9144000" cy="3149082"/>
          </a:xfrm>
        </p:spPr>
        <p:txBody>
          <a:bodyPr>
            <a:normAutofit/>
          </a:bodyPr>
          <a:lstStyle/>
          <a:p>
            <a:r>
              <a:rPr lang="en-US" sz="4800" dirty="0">
                <a:ln>
                  <a:solidFill>
                    <a:sysClr val="windowText" lastClr="000000"/>
                  </a:solidFill>
                </a:ln>
                <a:solidFill>
                  <a:srgbClr val="00B0F0"/>
                </a:solidFill>
                <a:latin typeface="Arial Black" panose="020B0A04020102020204" pitchFamily="34" charset="0"/>
              </a:rPr>
              <a:t>She is NOT an Angel!</a:t>
            </a:r>
          </a:p>
          <a:p>
            <a:r>
              <a:rPr lang="en-US" sz="44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(Angels do not have wings)</a:t>
            </a:r>
          </a:p>
          <a:p>
            <a:r>
              <a:rPr lang="en-US" sz="4400" i="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(Angels are male)</a:t>
            </a:r>
          </a:p>
        </p:txBody>
      </p:sp>
    </p:spTree>
    <p:extLst>
      <p:ext uri="{BB962C8B-B14F-4D97-AF65-F5344CB8AC3E}">
        <p14:creationId xmlns:p14="http://schemas.microsoft.com/office/powerpoint/2010/main" val="2244711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36"/>
                                        </p:tgtEl>
                                        <p:attrNameLst>
                                          <p:attrName>style.visibility</p:attrName>
                                        </p:attrNameLst>
                                      </p:cBhvr>
                                      <p:to>
                                        <p:strVal val="visible"/>
                                      </p:to>
                                    </p:set>
                                    <p:animEffect transition="in" filter="circle(in)">
                                      <p:cBhvr>
                                        <p:cTn id="20" dur="2000"/>
                                        <p:tgtEl>
                                          <p:spTgt spid="10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ghostly">
            <a:extLst>
              <a:ext uri="{FF2B5EF4-FFF2-40B4-BE49-F238E27FC236}">
                <a16:creationId xmlns:a16="http://schemas.microsoft.com/office/drawing/2014/main" id="{6B1B8B2F-6DF4-4849-BFEB-1A85BBCFA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94" y="437550"/>
            <a:ext cx="11828106" cy="68039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bsent from the body present with the lord">
            <a:extLst>
              <a:ext uri="{FF2B5EF4-FFF2-40B4-BE49-F238E27FC236}">
                <a16:creationId xmlns:a16="http://schemas.microsoft.com/office/drawing/2014/main" id="{51E2BB8B-4678-4C22-BBA3-E481F361A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77" y="4070480"/>
            <a:ext cx="4490416" cy="2939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000" b="1" dirty="0">
                <a:ln>
                  <a:solidFill>
                    <a:sysClr val="windowText" lastClr="000000"/>
                  </a:solidFill>
                </a:ln>
                <a:solidFill>
                  <a:schemeClr val="accent1">
                    <a:lumMod val="75000"/>
                  </a:schemeClr>
                </a:solidFill>
                <a:latin typeface="Brush Script MT" panose="03060802040406070304" pitchFamily="66" charset="0"/>
              </a:rPr>
              <a:t>What is Shirley Like NOW?</a:t>
            </a:r>
          </a:p>
        </p:txBody>
      </p:sp>
      <p:pic>
        <p:nvPicPr>
          <p:cNvPr id="2050" name="Picture 2" descr="Related image">
            <a:extLst>
              <a:ext uri="{FF2B5EF4-FFF2-40B4-BE49-F238E27FC236}">
                <a16:creationId xmlns:a16="http://schemas.microsoft.com/office/drawing/2014/main" id="{5F87BDC5-F457-4848-A03E-3B60E72A4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207" y="4070480"/>
            <a:ext cx="4044102" cy="2673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337388" y="1843784"/>
            <a:ext cx="9144000" cy="3414016"/>
          </a:xfrm>
        </p:spPr>
        <p:txBody>
          <a:bodyPr>
            <a:normAutofit/>
          </a:bodyPr>
          <a:lstStyle/>
          <a:p>
            <a:r>
              <a:rPr lang="en-US" sz="4800" dirty="0">
                <a:ln>
                  <a:solidFill>
                    <a:sysClr val="windowText" lastClr="000000"/>
                  </a:solidFill>
                </a:ln>
                <a:solidFill>
                  <a:srgbClr val="00B0F0"/>
                </a:solidFill>
                <a:latin typeface="Arial Black" panose="020B0A04020102020204" pitchFamily="34" charset="0"/>
              </a:rPr>
              <a:t>She does not have a glorified body </a:t>
            </a:r>
            <a:r>
              <a:rPr lang="en-US" sz="4800" u="sng" dirty="0">
                <a:ln>
                  <a:solidFill>
                    <a:sysClr val="windowText" lastClr="000000"/>
                  </a:solidFill>
                </a:ln>
                <a:solidFill>
                  <a:srgbClr val="00B0F0"/>
                </a:solidFill>
                <a:latin typeface="Arial Black" panose="020B0A04020102020204" pitchFamily="34" charset="0"/>
              </a:rPr>
              <a:t>yet</a:t>
            </a:r>
            <a:r>
              <a:rPr lang="en-US" sz="4800" dirty="0">
                <a:ln>
                  <a:solidFill>
                    <a:sysClr val="windowText" lastClr="000000"/>
                  </a:solidFill>
                </a:ln>
                <a:solidFill>
                  <a:srgbClr val="00B0F0"/>
                </a:solidFill>
                <a:latin typeface="Arial Black" panose="020B0A04020102020204" pitchFamily="34" charset="0"/>
              </a:rPr>
              <a:t>!</a:t>
            </a:r>
          </a:p>
          <a:p>
            <a:r>
              <a:rPr lang="en-US" sz="4000" i="1" dirty="0">
                <a:ln>
                  <a:solidFill>
                    <a:schemeClr val="tx1"/>
                  </a:solidFill>
                </a:ln>
                <a:solidFill>
                  <a:schemeClr val="bg1"/>
                </a:solidFill>
                <a:effectLst>
                  <a:glow rad="101600">
                    <a:schemeClr val="tx1">
                      <a:alpha val="60000"/>
                    </a:schemeClr>
                  </a:glow>
                </a:effectLst>
                <a:latin typeface="Arial Black" panose="020B0A04020102020204" pitchFamily="34" charset="0"/>
              </a:rPr>
              <a:t>(But she is NOT some </a:t>
            </a:r>
          </a:p>
          <a:p>
            <a:r>
              <a:rPr lang="en-US" sz="4000" i="1" dirty="0">
                <a:ln>
                  <a:solidFill>
                    <a:schemeClr val="tx1"/>
                  </a:solidFill>
                </a:ln>
                <a:solidFill>
                  <a:schemeClr val="bg1"/>
                </a:solidFill>
                <a:effectLst>
                  <a:glow rad="101600">
                    <a:schemeClr val="tx1">
                      <a:alpha val="60000"/>
                    </a:schemeClr>
                  </a:glow>
                </a:effectLst>
                <a:latin typeface="Arial Black" panose="020B0A04020102020204" pitchFamily="34" charset="0"/>
              </a:rPr>
              <a:t>formless blob!)</a:t>
            </a:r>
          </a:p>
        </p:txBody>
      </p:sp>
    </p:spTree>
    <p:extLst>
      <p:ext uri="{BB962C8B-B14F-4D97-AF65-F5344CB8AC3E}">
        <p14:creationId xmlns:p14="http://schemas.microsoft.com/office/powerpoint/2010/main" val="494092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randombar(horizont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EB9187-9FF7-46CC-94FD-15CAE9228EB5}"/>
              </a:ext>
            </a:extLst>
          </p:cNvPr>
          <p:cNvSpPr/>
          <p:nvPr/>
        </p:nvSpPr>
        <p:spPr>
          <a:xfrm>
            <a:off x="0" y="0"/>
            <a:ext cx="1228841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376334" y="236425"/>
            <a:ext cx="11439331" cy="6621575"/>
          </a:xfrm>
        </p:spPr>
        <p:txBody>
          <a:bodyPr>
            <a:noAutofit/>
          </a:bodyPr>
          <a:lstStyle/>
          <a:p>
            <a:r>
              <a:rPr lang="en-US" sz="4000" dirty="0">
                <a:solidFill>
                  <a:srgbClr val="FFFF00"/>
                </a:solidFill>
                <a:latin typeface="Arial Black" panose="020B0A04020102020204" pitchFamily="34" charset="0"/>
              </a:rPr>
              <a:t>1 Cor. 15:53,54                                              </a:t>
            </a:r>
            <a:r>
              <a:rPr lang="en-US" sz="4000" i="1" dirty="0">
                <a:solidFill>
                  <a:schemeClr val="bg1"/>
                </a:solidFill>
                <a:latin typeface="Arial Black" panose="020B0A04020102020204" pitchFamily="34" charset="0"/>
              </a:rPr>
              <a:t>For this corruptible must put on incorruption, and this mortal must put on immortality.  So when this corruptible shall have put on incorruption, and this mortal shall have put on immortality, then shall be brought to pass the saying that is written, Death is swallowed up in victory.              (</a:t>
            </a:r>
            <a:r>
              <a:rPr lang="en-US" sz="4000" i="1" dirty="0" err="1">
                <a:solidFill>
                  <a:srgbClr val="FFFF00"/>
                </a:solidFill>
                <a:latin typeface="Arial Black" panose="020B0A04020102020204" pitchFamily="34" charset="0"/>
              </a:rPr>
              <a:t>Glorfication</a:t>
            </a:r>
            <a:r>
              <a:rPr lang="en-US" sz="4000" i="1" dirty="0">
                <a:solidFill>
                  <a:schemeClr val="bg1"/>
                </a:solidFill>
                <a:latin typeface="Arial Black" panose="020B0A04020102020204" pitchFamily="34" charset="0"/>
              </a:rPr>
              <a:t>)</a:t>
            </a:r>
            <a:br>
              <a:rPr lang="en-US" sz="4800" i="1" dirty="0">
                <a:solidFill>
                  <a:schemeClr val="bg1"/>
                </a:solidFill>
                <a:latin typeface="Arial Black" panose="020B0A04020102020204" pitchFamily="34" charset="0"/>
              </a:rPr>
            </a:br>
            <a:r>
              <a:rPr lang="en-US" sz="4800" i="1" dirty="0">
                <a:solidFill>
                  <a:schemeClr val="bg1"/>
                </a:solidFill>
                <a:latin typeface="Arial Black" panose="020B0A04020102020204" pitchFamily="34" charset="0"/>
              </a:rPr>
              <a:t> </a:t>
            </a:r>
          </a:p>
        </p:txBody>
      </p:sp>
    </p:spTree>
    <p:extLst>
      <p:ext uri="{BB962C8B-B14F-4D97-AF65-F5344CB8AC3E}">
        <p14:creationId xmlns:p14="http://schemas.microsoft.com/office/powerpoint/2010/main" val="31015102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bsent from the body present with the lord">
            <a:extLst>
              <a:ext uri="{FF2B5EF4-FFF2-40B4-BE49-F238E27FC236}">
                <a16:creationId xmlns:a16="http://schemas.microsoft.com/office/drawing/2014/main" id="{51E2BB8B-4678-4C22-BBA3-E481F361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77" y="4070480"/>
            <a:ext cx="4490416" cy="2939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000" b="1" dirty="0">
                <a:ln>
                  <a:solidFill>
                    <a:sysClr val="windowText" lastClr="000000"/>
                  </a:solidFill>
                </a:ln>
                <a:solidFill>
                  <a:schemeClr val="accent1">
                    <a:lumMod val="75000"/>
                  </a:schemeClr>
                </a:solidFill>
                <a:latin typeface="Brush Script MT" panose="03060802040406070304" pitchFamily="66" charset="0"/>
              </a:rPr>
              <a:t>What is Shirley Like NOW?</a:t>
            </a:r>
          </a:p>
        </p:txBody>
      </p:sp>
      <p:pic>
        <p:nvPicPr>
          <p:cNvPr id="3074" name="Picture 2" descr="Related image">
            <a:extLst>
              <a:ext uri="{FF2B5EF4-FFF2-40B4-BE49-F238E27FC236}">
                <a16:creationId xmlns:a16="http://schemas.microsoft.com/office/drawing/2014/main" id="{32B4209E-8634-4986-939F-56E415E77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564" y="2451050"/>
            <a:ext cx="4762500" cy="4762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225421" y="2220717"/>
            <a:ext cx="9144000" cy="3414016"/>
          </a:xfrm>
        </p:spPr>
        <p:txBody>
          <a:bodyPr>
            <a:normAutofit/>
          </a:bodyPr>
          <a:lstStyle/>
          <a:p>
            <a:r>
              <a:rPr lang="en-US" sz="4800" dirty="0">
                <a:ln>
                  <a:solidFill>
                    <a:sysClr val="windowText" lastClr="000000"/>
                  </a:solidFill>
                </a:ln>
                <a:solidFill>
                  <a:srgbClr val="00B0F0"/>
                </a:solidFill>
                <a:latin typeface="Arial Black" panose="020B0A04020102020204" pitchFamily="34" charset="0"/>
              </a:rPr>
              <a:t>She has what I will call </a:t>
            </a:r>
          </a:p>
          <a:p>
            <a:pPr marL="685800" indent="-685800">
              <a:buFontTx/>
              <a:buChar char="-"/>
            </a:pPr>
            <a:r>
              <a:rPr lang="en-US" sz="4800" dirty="0">
                <a:ln>
                  <a:solidFill>
                    <a:sysClr val="windowText" lastClr="000000"/>
                  </a:solidFill>
                </a:ln>
                <a:solidFill>
                  <a:srgbClr val="00B0F0"/>
                </a:solidFill>
                <a:latin typeface="Arial Black" panose="020B0A04020102020204" pitchFamily="34" charset="0"/>
              </a:rPr>
              <a:t>an “Intermediate Body”</a:t>
            </a:r>
          </a:p>
          <a:p>
            <a:r>
              <a:rPr lang="en-US" sz="4800" dirty="0">
                <a:ln>
                  <a:solidFill>
                    <a:sysClr val="windowText" lastClr="000000"/>
                  </a:solidFill>
                </a:ln>
                <a:solidFill>
                  <a:srgbClr val="00B0F0"/>
                </a:solidFill>
                <a:latin typeface="Arial Black" panose="020B0A04020102020204" pitchFamily="34" charset="0"/>
              </a:rPr>
              <a:t>   </a:t>
            </a:r>
            <a:r>
              <a:rPr lang="en-US" sz="4800" i="1" dirty="0">
                <a:ln>
                  <a:solidFill>
                    <a:schemeClr val="tx1"/>
                  </a:solidFill>
                </a:ln>
                <a:solidFill>
                  <a:schemeClr val="bg1"/>
                </a:solidFill>
                <a:effectLst>
                  <a:glow rad="101600">
                    <a:schemeClr val="tx1">
                      <a:alpha val="60000"/>
                    </a:schemeClr>
                  </a:glow>
                </a:effectLst>
                <a:latin typeface="Arial Black" panose="020B0A04020102020204" pitchFamily="34" charset="0"/>
              </a:rPr>
              <a:t>(A God-fashioned body)</a:t>
            </a:r>
            <a:endParaRPr lang="en-US" sz="4000" i="1" dirty="0">
              <a:ln>
                <a:solidFill>
                  <a:schemeClr val="tx1"/>
                </a:solidFill>
              </a:ln>
              <a:solidFill>
                <a:schemeClr val="bg1"/>
              </a:solidFill>
              <a:effectLst>
                <a:glow rad="101600">
                  <a:schemeClr val="tx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1871841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40EC-24E1-4E08-8E32-23C923D3A58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DE0D0D5-87EB-49AD-AB61-6D6CF45DC45A}"/>
              </a:ext>
            </a:extLst>
          </p:cNvPr>
          <p:cNvSpPr>
            <a:spLocks noGrp="1"/>
          </p:cNvSpPr>
          <p:nvPr>
            <p:ph type="subTitle" idx="1"/>
          </p:nvPr>
        </p:nvSpPr>
        <p:spPr/>
        <p:txBody>
          <a:bodyPr/>
          <a:lstStyle/>
          <a:p>
            <a:endParaRPr lang="en-US"/>
          </a:p>
        </p:txBody>
      </p:sp>
      <p:pic>
        <p:nvPicPr>
          <p:cNvPr id="1026" name="Picture 2" descr="Image result for christ's transfiguration">
            <a:extLst>
              <a:ext uri="{FF2B5EF4-FFF2-40B4-BE49-F238E27FC236}">
                <a16:creationId xmlns:a16="http://schemas.microsoft.com/office/drawing/2014/main" id="{8FB62CB3-4C9A-4BBD-9261-795626528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91"/>
            <a:ext cx="12191999" cy="798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29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bsent from the body present with the lord">
            <a:extLst>
              <a:ext uri="{FF2B5EF4-FFF2-40B4-BE49-F238E27FC236}">
                <a16:creationId xmlns:a16="http://schemas.microsoft.com/office/drawing/2014/main" id="{51E2BB8B-4678-4C22-BBA3-E481F361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694" y="4300686"/>
            <a:ext cx="4076306" cy="2668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000" b="1" dirty="0">
                <a:ln>
                  <a:solidFill>
                    <a:sysClr val="windowText" lastClr="000000"/>
                  </a:solidFill>
                </a:ln>
                <a:solidFill>
                  <a:schemeClr val="accent1">
                    <a:lumMod val="75000"/>
                  </a:schemeClr>
                </a:solidFill>
                <a:latin typeface="Brush Script MT" panose="03060802040406070304" pitchFamily="66" charset="0"/>
              </a:rPr>
              <a:t>Where is Shirley NOW?</a:t>
            </a:r>
          </a:p>
        </p:txBody>
      </p:sp>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225421" y="2220717"/>
            <a:ext cx="9144000" cy="3414016"/>
          </a:xfrm>
        </p:spPr>
        <p:txBody>
          <a:bodyPr>
            <a:normAutofit/>
          </a:bodyPr>
          <a:lstStyle/>
          <a:p>
            <a:r>
              <a:rPr lang="en-US" sz="4800" dirty="0">
                <a:ln>
                  <a:solidFill>
                    <a:sysClr val="windowText" lastClr="000000"/>
                  </a:solidFill>
                </a:ln>
                <a:solidFill>
                  <a:srgbClr val="00B0F0"/>
                </a:solidFill>
                <a:latin typeface="Arial Black" panose="020B0A04020102020204" pitchFamily="34" charset="0"/>
              </a:rPr>
              <a:t>In Heaven:                  </a:t>
            </a:r>
            <a:r>
              <a:rPr lang="en-US" sz="6600" dirty="0">
                <a:ln>
                  <a:solidFill>
                    <a:sysClr val="windowText" lastClr="000000"/>
                  </a:solidFill>
                </a:ln>
                <a:solidFill>
                  <a:schemeClr val="bg1"/>
                </a:solidFill>
                <a:effectLst>
                  <a:glow rad="101600">
                    <a:schemeClr val="accent1">
                      <a:lumMod val="75000"/>
                      <a:alpha val="60000"/>
                    </a:schemeClr>
                  </a:glow>
                </a:effectLst>
                <a:latin typeface="Brush Script MT" panose="03060802040406070304" pitchFamily="66" charset="0"/>
              </a:rPr>
              <a:t>“present with the Lord” v.8 </a:t>
            </a:r>
          </a:p>
          <a:p>
            <a:r>
              <a:rPr lang="en-US" sz="4800" dirty="0">
                <a:ln>
                  <a:solidFill>
                    <a:sysClr val="windowText" lastClr="000000"/>
                  </a:solidFill>
                </a:ln>
                <a:solidFill>
                  <a:srgbClr val="00B0F0"/>
                </a:solidFill>
                <a:latin typeface="Arial Black" panose="020B0A04020102020204" pitchFamily="34" charset="0"/>
              </a:rPr>
              <a:t>With Her Creator &amp; Savior:</a:t>
            </a:r>
          </a:p>
          <a:p>
            <a:r>
              <a:rPr lang="en-US" sz="4000" dirty="0">
                <a:ln>
                  <a:solidFill>
                    <a:sysClr val="windowText" lastClr="000000"/>
                  </a:solidFill>
                </a:ln>
                <a:solidFill>
                  <a:srgbClr val="00B0F0"/>
                </a:solidFill>
                <a:latin typeface="Arial Black" panose="020B0A04020102020204" pitchFamily="34" charset="0"/>
              </a:rPr>
              <a:t>Ps. 148-50</a:t>
            </a:r>
          </a:p>
        </p:txBody>
      </p:sp>
    </p:spTree>
    <p:extLst>
      <p:ext uri="{BB962C8B-B14F-4D97-AF65-F5344CB8AC3E}">
        <p14:creationId xmlns:p14="http://schemas.microsoft.com/office/powerpoint/2010/main" val="339463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7E3B11AC-D2F2-4C4C-AFE3-049A475B7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78" y="0"/>
            <a:ext cx="13044375" cy="6979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FF0B83-C729-4772-BA57-16DB8759B7F9}"/>
              </a:ext>
            </a:extLst>
          </p:cNvPr>
          <p:cNvSpPr>
            <a:spLocks noGrp="1"/>
          </p:cNvSpPr>
          <p:nvPr>
            <p:ph type="ctrTitle"/>
          </p:nvPr>
        </p:nvSpPr>
        <p:spPr>
          <a:xfrm>
            <a:off x="604934" y="347922"/>
            <a:ext cx="10982130" cy="1415564"/>
          </a:xfrm>
        </p:spPr>
        <p:txBody>
          <a:bodyPr>
            <a:noAutofit/>
          </a:bodyPr>
          <a:lstStyle/>
          <a:p>
            <a:r>
              <a:rPr lang="en-US" sz="8000" b="1" dirty="0">
                <a:ln>
                  <a:solidFill>
                    <a:sysClr val="windowText" lastClr="000000"/>
                  </a:solidFill>
                </a:ln>
                <a:solidFill>
                  <a:srgbClr val="66FFFF"/>
                </a:solidFill>
                <a:effectLst>
                  <a:glow rad="101600">
                    <a:schemeClr val="tx1">
                      <a:alpha val="60000"/>
                    </a:schemeClr>
                  </a:glow>
                </a:effectLst>
                <a:latin typeface="Brush Script MT" panose="03060802040406070304" pitchFamily="66" charset="0"/>
              </a:rPr>
              <a:t>What is Shirley Doing Now?</a:t>
            </a:r>
          </a:p>
        </p:txBody>
      </p:sp>
      <p:sp>
        <p:nvSpPr>
          <p:cNvPr id="3" name="Subtitle 2">
            <a:extLst>
              <a:ext uri="{FF2B5EF4-FFF2-40B4-BE49-F238E27FC236}">
                <a16:creationId xmlns:a16="http://schemas.microsoft.com/office/drawing/2014/main" id="{C4D3FD9A-07DF-46D7-BAC1-0D18C5D0DBC9}"/>
              </a:ext>
            </a:extLst>
          </p:cNvPr>
          <p:cNvSpPr>
            <a:spLocks noGrp="1"/>
          </p:cNvSpPr>
          <p:nvPr>
            <p:ph type="subTitle" idx="1"/>
          </p:nvPr>
        </p:nvSpPr>
        <p:spPr>
          <a:xfrm>
            <a:off x="1225421" y="2220717"/>
            <a:ext cx="9144000" cy="3414016"/>
          </a:xfrm>
        </p:spPr>
        <p:txBody>
          <a:bodyPr>
            <a:normAutofit/>
          </a:bodyPr>
          <a:lstStyle/>
          <a:p>
            <a:r>
              <a:rPr lang="en-US" sz="48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Watching?</a:t>
            </a:r>
          </a:p>
          <a:p>
            <a:endParaRPr lang="en-US" sz="4000" dirty="0">
              <a:ln>
                <a:solidFill>
                  <a:sysClr val="windowText" lastClr="000000"/>
                </a:solidFill>
              </a:ln>
              <a:solidFill>
                <a:srgbClr val="00B0F0"/>
              </a:solidFill>
              <a:latin typeface="Arial Black" panose="020B0A04020102020204" pitchFamily="34" charset="0"/>
            </a:endParaRPr>
          </a:p>
        </p:txBody>
      </p:sp>
    </p:spTree>
    <p:extLst>
      <p:ext uri="{BB962C8B-B14F-4D97-AF65-F5344CB8AC3E}">
        <p14:creationId xmlns:p14="http://schemas.microsoft.com/office/powerpoint/2010/main" val="4090714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330</Words>
  <Application>Microsoft Office PowerPoint</Application>
  <PresentationFormat>Widescreen</PresentationFormat>
  <Paragraphs>41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Brush Script MT</vt:lpstr>
      <vt:lpstr>Calibri</vt:lpstr>
      <vt:lpstr>Calibri Light</vt:lpstr>
      <vt:lpstr>Cooper Black</vt:lpstr>
      <vt:lpstr>Script MT Bold</vt:lpstr>
      <vt:lpstr>Office Theme</vt:lpstr>
      <vt:lpstr>“What is Shirley doing now?”</vt:lpstr>
      <vt:lpstr>“What are YOUR loved ones doing now?”</vt:lpstr>
      <vt:lpstr>What is Shirley Like NOW?</vt:lpstr>
      <vt:lpstr>What is Shirley Like NOW?</vt:lpstr>
      <vt:lpstr>1 Cor. 15:53,54                                              For this corruptible must put on incorruption, and this mortal must put on immortality.  So when this corruptible shall have put on incorruption, and this mortal shall have put on immortality, then shall be brought to pass the saying that is written, Death is swallowed up in victory.              (Glorfication)  </vt:lpstr>
      <vt:lpstr>What is Shirley Like NOW?</vt:lpstr>
      <vt:lpstr>PowerPoint Presentation</vt:lpstr>
      <vt:lpstr>Where is Shirley NOW?</vt:lpstr>
      <vt:lpstr>What is Shirley Doing Now?</vt:lpstr>
      <vt:lpstr>Heb 12:1                                Wherefore seeing we also are compassed about with so great a cloud of witnesses, let us lay aside every weight, and the sin which doth so easily beset us, and let us run with patience the race that is set before us…</vt:lpstr>
      <vt:lpstr>What is Shirley Doing Now?</vt:lpstr>
      <vt:lpstr>What is Shirley Doing Now?</vt:lpstr>
      <vt:lpstr>“What is Shirley doing now?”</vt:lpstr>
      <vt:lpstr>“What are YOUR loved ones doing now?”</vt:lpstr>
      <vt:lpstr>What are WE doing NOW to serve our Savior?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Fedena</dc:creator>
  <cp:lastModifiedBy>Paul Fedena</cp:lastModifiedBy>
  <cp:revision>34</cp:revision>
  <dcterms:created xsi:type="dcterms:W3CDTF">2019-07-26T00:30:18Z</dcterms:created>
  <dcterms:modified xsi:type="dcterms:W3CDTF">2021-05-19T17:41:51Z</dcterms:modified>
</cp:coreProperties>
</file>