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4" r:id="rId2"/>
    <p:sldId id="303" r:id="rId3"/>
    <p:sldId id="256" r:id="rId4"/>
    <p:sldId id="283" r:id="rId5"/>
    <p:sldId id="257" r:id="rId6"/>
    <p:sldId id="281" r:id="rId7"/>
    <p:sldId id="258" r:id="rId8"/>
    <p:sldId id="270" r:id="rId9"/>
    <p:sldId id="271" r:id="rId10"/>
    <p:sldId id="259" r:id="rId11"/>
    <p:sldId id="273" r:id="rId12"/>
    <p:sldId id="272" r:id="rId13"/>
    <p:sldId id="285" r:id="rId14"/>
    <p:sldId id="286" r:id="rId15"/>
    <p:sldId id="260" r:id="rId16"/>
    <p:sldId id="262" r:id="rId17"/>
    <p:sldId id="274" r:id="rId18"/>
    <p:sldId id="263" r:id="rId19"/>
    <p:sldId id="275" r:id="rId20"/>
    <p:sldId id="264" r:id="rId21"/>
    <p:sldId id="265" r:id="rId22"/>
    <p:sldId id="266" r:id="rId23"/>
    <p:sldId id="267" r:id="rId24"/>
    <p:sldId id="277" r:id="rId25"/>
    <p:sldId id="278" r:id="rId26"/>
    <p:sldId id="279" r:id="rId27"/>
    <p:sldId id="280" r:id="rId28"/>
    <p:sldId id="269" r:id="rId29"/>
    <p:sldId id="268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4660"/>
  </p:normalViewPr>
  <p:slideViewPr>
    <p:cSldViewPr>
      <p:cViewPr varScale="1">
        <p:scale>
          <a:sx n="78" d="100"/>
          <a:sy n="78" d="100"/>
        </p:scale>
        <p:origin x="446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E8C66-726D-45B9-8116-0F60823ADF6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C1F0D-31AE-4842-A5E7-52755F056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C1F0D-31AE-4842-A5E7-52755F0560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C1F0D-31AE-4842-A5E7-52755F0560E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2452-D625-48C1-9D8A-BA970EEC6008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D08DE-B147-4421-8725-A7A8A943B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2.layoutsparks.com/1/107961/throne-in-heaven-ray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2.layoutsparks.com/1/107961/throne-in-heaven-ray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2.layoutsparks.com/1/107961/throne-in-heaven-ray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7 pillars">
            <a:extLst>
              <a:ext uri="{FF2B5EF4-FFF2-40B4-BE49-F238E27FC236}">
                <a16:creationId xmlns:a16="http://schemas.microsoft.com/office/drawing/2014/main" id="{5C54122A-8E92-4ADF-8896-E5BDC9F4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1999" cy="67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256FF-0903-4E98-8D7D-281C6417F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02" y="799231"/>
            <a:ext cx="11246069" cy="1116340"/>
          </a:xfrm>
        </p:spPr>
        <p:txBody>
          <a:bodyPr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PILLARS OF THE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2F24F-0889-4EC2-963C-409DA1BC9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5" y="2320352"/>
            <a:ext cx="3576320" cy="100584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#1 – Assurance of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	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Salvation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80E04-C2C2-48D4-899A-6D37262E90AF}"/>
              </a:ext>
            </a:extLst>
          </p:cNvPr>
          <p:cNvSpPr txBox="1"/>
          <p:nvPr/>
        </p:nvSpPr>
        <p:spPr>
          <a:xfrm>
            <a:off x="1056501" y="3166338"/>
            <a:ext cx="357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  <a:latin typeface="Arial Black" panose="020B0A04020102020204" pitchFamily="34" charset="0"/>
              </a:rPr>
              <a:t>#2 – Society of the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      </a:t>
            </a:r>
            <a:r>
              <a:rPr lang="en-US" sz="2400" dirty="0">
                <a:highlight>
                  <a:srgbClr val="00FF00"/>
                </a:highlight>
                <a:latin typeface="Arial Black" panose="020B0A04020102020204" pitchFamily="34" charset="0"/>
              </a:rPr>
              <a:t> Saved (Church)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E640F-D3AA-47F3-8B27-2684059C655D}"/>
              </a:ext>
            </a:extLst>
          </p:cNvPr>
          <p:cNvSpPr txBox="1"/>
          <p:nvPr/>
        </p:nvSpPr>
        <p:spPr>
          <a:xfrm>
            <a:off x="2900541" y="4009142"/>
            <a:ext cx="346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  <a:latin typeface="Arial Black" panose="020B0A04020102020204" pitchFamily="34" charset="0"/>
              </a:rPr>
              <a:t>#3 – Separation 	  </a:t>
            </a:r>
            <a:r>
              <a:rPr lang="en-US" sz="2400" dirty="0">
                <a:latin typeface="Arial Black" panose="020B0A04020102020204" pitchFamily="34" charset="0"/>
              </a:rPr>
              <a:t>	</a:t>
            </a:r>
            <a:r>
              <a:rPr lang="en-US" sz="2400" dirty="0">
                <a:highlight>
                  <a:srgbClr val="00FFFF"/>
                </a:highlight>
                <a:latin typeface="Arial Black" panose="020B0A04020102020204" pitchFamily="34" charset="0"/>
              </a:rPr>
              <a:t>of the Saints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DC045-391C-4758-977C-762D8DB1688B}"/>
              </a:ext>
            </a:extLst>
          </p:cNvPr>
          <p:cNvSpPr txBox="1"/>
          <p:nvPr/>
        </p:nvSpPr>
        <p:spPr>
          <a:xfrm>
            <a:off x="4703941" y="4814780"/>
            <a:ext cx="332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800080"/>
                </a:highlight>
                <a:latin typeface="Arial Black" panose="020B0A04020102020204" pitchFamily="34" charset="0"/>
              </a:rPr>
              <a:t>#4 – Priesthood</a:t>
            </a:r>
          </a:p>
          <a:p>
            <a:r>
              <a:rPr lang="en-US" sz="2400" dirty="0">
                <a:solidFill>
                  <a:schemeClr val="bg1"/>
                </a:solidFill>
                <a:highlight>
                  <a:srgbClr val="800080"/>
                </a:highlight>
                <a:latin typeface="Arial Black" panose="020B0A04020102020204" pitchFamily="34" charset="0"/>
              </a:rPr>
              <a:t>    of the Believer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1808F-4990-4021-934C-9C78E70EF105}"/>
              </a:ext>
            </a:extLst>
          </p:cNvPr>
          <p:cNvSpPr txBox="1"/>
          <p:nvPr/>
        </p:nvSpPr>
        <p:spPr>
          <a:xfrm>
            <a:off x="6432881" y="2621809"/>
            <a:ext cx="332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#5 – Prayers of</a:t>
            </a:r>
          </a:p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	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the Blessed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510D5-4272-414B-9103-AA9F3B2627AC}"/>
              </a:ext>
            </a:extLst>
          </p:cNvPr>
          <p:cNvSpPr txBox="1"/>
          <p:nvPr/>
        </p:nvSpPr>
        <p:spPr>
          <a:xfrm>
            <a:off x="8144841" y="3700026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Arial Black" panose="020B0A04020102020204" pitchFamily="34" charset="0"/>
              </a:rPr>
              <a:t>#6 – Destiny of </a:t>
            </a:r>
            <a:r>
              <a:rPr lang="en-US" sz="2400" dirty="0">
                <a:latin typeface="Arial Black" panose="020B0A04020102020204" pitchFamily="34" charset="0"/>
              </a:rPr>
              <a:t>	</a:t>
            </a:r>
            <a:r>
              <a:rPr lang="en-US" sz="2400" dirty="0">
                <a:highlight>
                  <a:srgbClr val="FFFF00"/>
                </a:highlight>
                <a:latin typeface="Arial Black" panose="020B0A04020102020204" pitchFamily="34" charset="0"/>
              </a:rPr>
              <a:t>the Damned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53018-8B42-459C-B904-97C8B2533276}"/>
              </a:ext>
            </a:extLst>
          </p:cNvPr>
          <p:cNvSpPr txBox="1"/>
          <p:nvPr/>
        </p:nvSpPr>
        <p:spPr>
          <a:xfrm>
            <a:off x="9530080" y="4648200"/>
            <a:ext cx="281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  <a:latin typeface="Arial Black" panose="020B0A04020102020204" pitchFamily="34" charset="0"/>
              </a:rPr>
              <a:t>#7 – Sanctuary</a:t>
            </a:r>
            <a:r>
              <a:rPr lang="en-US" sz="2400" dirty="0">
                <a:latin typeface="Arial Black" panose="020B0A04020102020204" pitchFamily="34" charset="0"/>
              </a:rPr>
              <a:t>                </a:t>
            </a:r>
            <a:r>
              <a:rPr lang="en-US" sz="2400" dirty="0">
                <a:highlight>
                  <a:srgbClr val="00FFFF"/>
                </a:highlight>
                <a:latin typeface="Arial Black" panose="020B0A04020102020204" pitchFamily="34" charset="0"/>
              </a:rPr>
              <a:t>of the Saints</a:t>
            </a:r>
          </a:p>
        </p:txBody>
      </p:sp>
    </p:spTree>
    <p:extLst>
      <p:ext uri="{BB962C8B-B14F-4D97-AF65-F5344CB8AC3E}">
        <p14:creationId xmlns:p14="http://schemas.microsoft.com/office/powerpoint/2010/main" val="22136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  <p:bldP spid="1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piritlessons.com/documents/7_Jovenes/new_jerus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2033"/>
            <a:ext cx="50292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FUNERAL                                     AND WHAT FOLLOWS…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10591800" cy="5181600"/>
          </a:xfrm>
        </p:spPr>
        <p:txBody>
          <a:bodyPr>
            <a:norm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 WE  WILL  BE                       LIKE  IS  DEVELOPED:</a:t>
            </a:r>
          </a:p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Cannot Avoid the </a:t>
            </a:r>
            <a:r>
              <a:rPr lang="en-US" sz="4800" i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Conse-quences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of a Wasted Life</a:t>
            </a:r>
          </a:p>
          <a:p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Loss here: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reputation, testimony, joy, peace…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piritlessons.com/documents/7_Jovenes/new_jerus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5088"/>
            <a:ext cx="51054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FUNERAL          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argau-Poster" pitchFamily="2" charset="0"/>
                <a:ea typeface="Aargau-Poster" pitchFamily="2" charset="0"/>
              </a:rPr>
              <a:t>                         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AND WHAT FOLLOWS…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11049000" cy="5181600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 WE  WILL  BE                      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LIKE  IS  DEVELOPED:        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Cannot Avoid the </a:t>
            </a:r>
            <a:r>
              <a:rPr lang="en-US" sz="4800" i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Conse-quences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of a Wasted Life</a:t>
            </a:r>
          </a:p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Loss there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rewards, position, reign…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piritlessons.com/documents/7_Jovenes/new_jerus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6375"/>
            <a:ext cx="50292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FUNERAL                                     AND WHAT FOLLOWS…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11049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5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 WE  WILL  BE                       LIKE  IS  DEVELOPED:</a:t>
            </a:r>
          </a:p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Cannot Avoid the Consequences of                                  a Wasted Life</a:t>
            </a:r>
          </a:p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Cannot Be Something in Heaven We Never                            Were on Earth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6200" y="0"/>
            <a:ext cx="12115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1"/>
            <a:ext cx="9296400" cy="6019800"/>
          </a:xfrm>
        </p:spPr>
        <p:txBody>
          <a:bodyPr>
            <a:normAutofit/>
          </a:bodyPr>
          <a:lstStyle/>
          <a:p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“For other foundation can no man lay than that is laid, which is Jesus Christ.  Now if any man build upon this foundation gold, silver, precious stones, wood, hay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stuble</a:t>
            </a:r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;  Every man’s </a:t>
            </a:r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FF00"/>
                </a:highlight>
                <a:latin typeface="Arial Black" pitchFamily="34" charset="0"/>
              </a:rPr>
              <a:t>work</a:t>
            </a:r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shall be made manifest: for the day shall declare it…</a:t>
            </a:r>
          </a:p>
        </p:txBody>
      </p:sp>
    </p:spTree>
    <p:extLst>
      <p:ext uri="{BB962C8B-B14F-4D97-AF65-F5344CB8AC3E}">
        <p14:creationId xmlns:p14="http://schemas.microsoft.com/office/powerpoint/2010/main" val="2616076274"/>
      </p:ext>
    </p:extLst>
  </p:cSld>
  <p:clrMapOvr>
    <a:masterClrMapping/>
  </p:clrMapOvr>
  <p:transition spd="slow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6200" y="0"/>
            <a:ext cx="12115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1"/>
            <a:ext cx="9296400" cy="6019800"/>
          </a:xfrm>
        </p:spPr>
        <p:txBody>
          <a:bodyPr>
            <a:normAutofit/>
          </a:bodyPr>
          <a:lstStyle/>
          <a:p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“ …because it shall be revealed by fire;  and the fire shall try every man’s </a:t>
            </a:r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FF00"/>
                </a:highlight>
                <a:latin typeface="Arial Black" pitchFamily="34" charset="0"/>
              </a:rPr>
              <a:t>work </a:t>
            </a:r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of what sort it is.   If any man’s </a:t>
            </a:r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FF00"/>
                </a:highlight>
                <a:latin typeface="Arial Black" pitchFamily="34" charset="0"/>
              </a:rPr>
              <a:t>work</a:t>
            </a:r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abide which he hath built thereupon, he shall receive a reward.  If any man’s </a:t>
            </a:r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FF00"/>
                </a:highlight>
                <a:latin typeface="Arial Black" pitchFamily="34" charset="0"/>
              </a:rPr>
              <a:t>work</a:t>
            </a:r>
            <a:r>
              <a:rPr lang="en-US" sz="36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shall be burned, he shall suffer loss: but he himself shall be saved; yet so as by fire.”  </a:t>
            </a:r>
            <a:r>
              <a:rPr lang="en-US" sz="3600" dirty="0">
                <a:latin typeface="Arial Black" pitchFamily="34" charset="0"/>
              </a:rPr>
              <a:t>1 Cor. 3:11-15</a:t>
            </a:r>
          </a:p>
        </p:txBody>
      </p:sp>
    </p:spTree>
    <p:extLst>
      <p:ext uri="{BB962C8B-B14F-4D97-AF65-F5344CB8AC3E}">
        <p14:creationId xmlns:p14="http://schemas.microsoft.com/office/powerpoint/2010/main" val="15739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ciencephoto.com/image/230612/350wm/H4700028-Developing_photograph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2721428" cy="2666999"/>
          </a:xfrm>
          <a:prstGeom prst="rect">
            <a:avLst/>
          </a:prstGeom>
          <a:noFill/>
        </p:spPr>
      </p:pic>
      <p:pic>
        <p:nvPicPr>
          <p:cNvPr id="17412" name="Picture 4" descr="http://www.sciencephoto.com/image/230613/350wm/H4700029-Developing_photograph-S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997" y="142407"/>
            <a:ext cx="2743200" cy="2672662"/>
          </a:xfrm>
          <a:prstGeom prst="rect">
            <a:avLst/>
          </a:prstGeom>
          <a:noFill/>
        </p:spPr>
      </p:pic>
      <p:pic>
        <p:nvPicPr>
          <p:cNvPr id="17414" name="Picture 6" descr="http://www.sciencephoto.com/image/230613/350wm/H4700029-Developing_photograph-S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1" y="152400"/>
            <a:ext cx="2737389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29718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itchFamily="34" charset="0"/>
              </a:rPr>
              <a:t>DEVELOPING STAGE </a:t>
            </a:r>
          </a:p>
          <a:p>
            <a:r>
              <a:rPr lang="en-US" dirty="0">
                <a:latin typeface="Arial Black" pitchFamily="34" charset="0"/>
              </a:rPr>
              <a:t>          </a:t>
            </a:r>
            <a:r>
              <a:rPr lang="en-US" sz="2400" dirty="0">
                <a:latin typeface="Arial Black" pitchFamily="34" charset="0"/>
              </a:rPr>
              <a:t>(LIFE)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971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FIXING STAGE</a:t>
            </a:r>
          </a:p>
          <a:p>
            <a:r>
              <a:rPr lang="en-US" sz="2400" dirty="0">
                <a:solidFill>
                  <a:srgbClr val="C00000"/>
                </a:solidFill>
                <a:latin typeface="Arial Black" pitchFamily="34" charset="0"/>
              </a:rPr>
              <a:t>  (DEATH)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0" y="3048001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DISPLAY STAGE</a:t>
            </a:r>
          </a:p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   </a:t>
            </a:r>
            <a:r>
              <a:rPr lang="en-US" sz="2400" dirty="0">
                <a:solidFill>
                  <a:schemeClr val="tx2"/>
                </a:solidFill>
                <a:latin typeface="Arial Black" pitchFamily="34" charset="0"/>
              </a:rPr>
              <a:t>(HEAVEN)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733800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itchFamily="34" charset="0"/>
              </a:rPr>
              <a:t>“That in the ages to come He might </a:t>
            </a:r>
            <a:r>
              <a:rPr lang="en-US" sz="3600" dirty="0">
                <a:highlight>
                  <a:srgbClr val="FFFF00"/>
                </a:highlight>
                <a:latin typeface="Arial Black" pitchFamily="34" charset="0"/>
              </a:rPr>
              <a:t>shew</a:t>
            </a:r>
            <a:r>
              <a:rPr lang="en-US" sz="3600" dirty="0">
                <a:latin typeface="Arial Black" pitchFamily="34" charset="0"/>
              </a:rPr>
              <a:t> the exceeding riches of His grace in His kindness </a:t>
            </a:r>
            <a:r>
              <a:rPr lang="en-US" sz="3600" dirty="0">
                <a:effectLst/>
                <a:latin typeface="Arial Black" pitchFamily="34" charset="0"/>
              </a:rPr>
              <a:t>toward us </a:t>
            </a:r>
            <a:r>
              <a:rPr lang="en-US" sz="3600" dirty="0">
                <a:latin typeface="Arial Black" pitchFamily="34" charset="0"/>
              </a:rPr>
              <a:t>through Christ Jesus.”  Eph. 2:7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ciencephoto.com/image/230612/350wm/H4700028-Developing_photograph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1"/>
            <a:ext cx="2721428" cy="2666999"/>
          </a:xfrm>
          <a:prstGeom prst="rect">
            <a:avLst/>
          </a:prstGeom>
          <a:noFill/>
        </p:spPr>
      </p:pic>
      <p:pic>
        <p:nvPicPr>
          <p:cNvPr id="17412" name="Picture 4" descr="http://www.sciencephoto.com/image/230613/350wm/H4700029-Developing_photograph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0"/>
            <a:ext cx="2743200" cy="2672662"/>
          </a:xfrm>
          <a:prstGeom prst="rect">
            <a:avLst/>
          </a:prstGeom>
          <a:noFill/>
        </p:spPr>
      </p:pic>
      <p:pic>
        <p:nvPicPr>
          <p:cNvPr id="17414" name="Picture 6" descr="http://www.sciencephoto.com/image/230613/350wm/H4700029-Developing_photograph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304800"/>
            <a:ext cx="2737389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31242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itchFamily="34" charset="0"/>
              </a:rPr>
              <a:t>DEVELOPING STAGE </a:t>
            </a:r>
          </a:p>
          <a:p>
            <a:r>
              <a:rPr lang="en-US" sz="2400" dirty="0">
                <a:latin typeface="Arial Black" pitchFamily="34" charset="0"/>
              </a:rPr>
              <a:t>        (LIFE)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30480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FIXING STAGE</a:t>
            </a:r>
          </a:p>
          <a:p>
            <a:r>
              <a:rPr lang="en-US" sz="2400" dirty="0">
                <a:solidFill>
                  <a:srgbClr val="C00000"/>
                </a:solidFill>
                <a:latin typeface="Arial Black" pitchFamily="34" charset="0"/>
              </a:rPr>
              <a:t>  (DEATH)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3048001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DISPLAY STAGE</a:t>
            </a:r>
          </a:p>
          <a:p>
            <a:r>
              <a:rPr lang="en-US" sz="2400" dirty="0">
                <a:solidFill>
                  <a:schemeClr val="tx2"/>
                </a:solidFill>
                <a:latin typeface="Arial Black" pitchFamily="34" charset="0"/>
              </a:rPr>
              <a:t>  (HEAVEN)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886201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Black" pitchFamily="34" charset="0"/>
              </a:rPr>
              <a:t>“And they that be wise shall </a:t>
            </a:r>
            <a:r>
              <a:rPr lang="en-US" sz="32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highlight>
                  <a:srgbClr val="FFFF00"/>
                </a:highlight>
                <a:latin typeface="Arial Black" pitchFamily="34" charset="0"/>
              </a:rPr>
              <a:t>shine</a:t>
            </a:r>
            <a:r>
              <a:rPr lang="en-US" sz="32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>
                <a:latin typeface="Arial Black" pitchFamily="34" charset="0"/>
              </a:rPr>
              <a:t>as the brightness of the firmament; and they that turn many to righteousness </a:t>
            </a:r>
            <a:r>
              <a:rPr lang="en-US" sz="3200" dirty="0">
                <a:highlight>
                  <a:srgbClr val="FFFF00"/>
                </a:highlight>
                <a:latin typeface="Arial Black" pitchFamily="34" charset="0"/>
              </a:rPr>
              <a:t>as the stars </a:t>
            </a:r>
            <a:r>
              <a:rPr lang="en-US" sz="3200" dirty="0">
                <a:latin typeface="Arial Black" pitchFamily="34" charset="0"/>
              </a:rPr>
              <a:t>for ever and ever.”  Daniel 12:3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piritlessons.com/documents/7_Jovenes/new_jerus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467" y="-76200"/>
            <a:ext cx="12327467" cy="693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2033"/>
            <a:ext cx="50292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FUNERAL                                     AND WHAT FOLLOWS…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10820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5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 WE  WILL  BE                       LIKE  IS  DEVELOPED:</a:t>
            </a:r>
          </a:p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Cannot Avoid the </a:t>
            </a:r>
            <a:r>
              <a:rPr lang="en-US" sz="4800" i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Conse-quences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of a Wasted Life</a:t>
            </a:r>
          </a:p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Cannot Be Something in Heaven We Never                            Were on Earth</a:t>
            </a:r>
          </a:p>
        </p:txBody>
      </p:sp>
      <p:pic>
        <p:nvPicPr>
          <p:cNvPr id="2050" name="Picture 2" descr="Image result for light bulbs">
            <a:extLst>
              <a:ext uri="{FF2B5EF4-FFF2-40B4-BE49-F238E27FC236}">
                <a16:creationId xmlns:a16="http://schemas.microsoft.com/office/drawing/2014/main" id="{AF5C89DB-A6C3-4C22-AEAD-5D04C328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1469978" cy="209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ght bulbs">
            <a:extLst>
              <a:ext uri="{FF2B5EF4-FFF2-40B4-BE49-F238E27FC236}">
                <a16:creationId xmlns:a16="http://schemas.microsoft.com/office/drawing/2014/main" id="{FEFDA590-165C-49CF-A9C6-8B304486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256" y="3429000"/>
            <a:ext cx="1619250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justmeintchristian.files.wordpress.com/2012/02/judgement-s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12192000" cy="122178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600" y="-45189"/>
            <a:ext cx="49530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FUNERAL                                     AND WHAT FOLLOWS…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11277600" cy="6934200"/>
          </a:xfrm>
        </p:spPr>
        <p:txBody>
          <a:bodyPr>
            <a:norm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WE WILL DO IS EARNED:</a:t>
            </a:r>
          </a:p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Must Be Motivated to Work:</a:t>
            </a:r>
          </a:p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Love</a:t>
            </a:r>
          </a:p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Rewards</a:t>
            </a:r>
          </a:p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Fear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borg3.com/Graphics/Bible/66-Revelation/Rev11/800-Ezra%2012%20Temple%20is%20Bui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6375"/>
            <a:ext cx="49530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FUNERAL                                     AND WHAT FOLLOWS…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11049000" cy="5181600"/>
          </a:xfrm>
        </p:spPr>
        <p:txBody>
          <a:bodyPr>
            <a:norm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WE WILL DO IS EARNED:</a:t>
            </a:r>
          </a:p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Must Be Motivated to Work</a:t>
            </a:r>
          </a:p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Will Only Have in Heaven What We Work for Down Here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save.com/wallpapers/1920x1200/heaven/430468/heaven-hd-com-430468.jpg">
            <a:extLst>
              <a:ext uri="{FF2B5EF4-FFF2-40B4-BE49-F238E27FC236}">
                <a16:creationId xmlns:a16="http://schemas.microsoft.com/office/drawing/2014/main" id="{A3F57297-5EA4-42E3-B946-7A7A6252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94402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C6735-08ED-447A-9C44-4BA687212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429000"/>
            <a:ext cx="6172200" cy="1470025"/>
          </a:xfrm>
        </p:spPr>
        <p:txBody>
          <a:bodyPr>
            <a:noAutofit/>
          </a:bodyPr>
          <a:lstStyle/>
          <a:p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HEAVEN ON EARTH </a:t>
            </a:r>
            <a:b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777394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1"/>
            <a:ext cx="9296400" cy="60198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LISTEN TO PAUL: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“For we must all appear before the judgment seat of Christ;  that every one may receive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things done in his body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according to that he hath done, whether it be </a:t>
            </a:r>
            <a:r>
              <a:rPr lang="en-US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good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or </a:t>
            </a:r>
            <a:r>
              <a:rPr lang="en-US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bad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.” </a:t>
            </a:r>
            <a:r>
              <a:rPr lang="en-US" sz="3600" dirty="0">
                <a:latin typeface="Arial Black" pitchFamily="34" charset="0"/>
              </a:rPr>
              <a:t>1 Cor. 5:10  </a:t>
            </a:r>
          </a:p>
        </p:txBody>
      </p:sp>
    </p:spTree>
  </p:cSld>
  <p:clrMapOvr>
    <a:masterClrMapping/>
  </p:clrMapOvr>
  <p:transition spd="slow"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1"/>
            <a:ext cx="9753600" cy="60198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LISTEN TO PETER: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“And if ye call on the Father, Who without respect of persons </a:t>
            </a:r>
            <a:r>
              <a:rPr lang="en-US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judgeth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according to every man’s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work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pass the time of your sojourning here in fear.” </a:t>
            </a:r>
            <a:r>
              <a:rPr lang="en-US" sz="3600" dirty="0">
                <a:latin typeface="Arial Black" pitchFamily="34" charset="0"/>
              </a:rPr>
              <a:t>1 Peter 1:17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1"/>
            <a:ext cx="9601200" cy="60198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LISTEN TO JESUS: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“Lay not up for yourselves treasures upon earth, where moth and rust doth corrupt, and where thieves break through and steal...</a:t>
            </a:r>
            <a:br>
              <a:rPr lang="en-US" dirty="0">
                <a:latin typeface="Arial Black" pitchFamily="34" charset="0"/>
              </a:rPr>
            </a:br>
            <a:r>
              <a:rPr lang="en-US" sz="3600" dirty="0"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52400" y="0"/>
            <a:ext cx="12344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1"/>
            <a:ext cx="9601200" cy="60198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LISTEN TO JESUS: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br>
              <a:rPr lang="en-US" sz="5400" dirty="0">
                <a:latin typeface="Arial Black" pitchFamily="34" charset="0"/>
              </a:rPr>
            </a:br>
            <a:r>
              <a:rPr lang="en-US" sz="5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“But lay up for yourselves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treasures in heaven</a:t>
            </a:r>
            <a:r>
              <a:rPr lang="en-US" sz="5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...”</a:t>
            </a:r>
            <a:br>
              <a:rPr lang="en-US" sz="5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sz="54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Matt. 6:19,20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09600"/>
            <a:ext cx="9448800" cy="5791201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PARABLE OF THE WISE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STEWARDS: 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Lk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16:1-3</a:t>
            </a:r>
            <a:b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dirty="0">
                <a:latin typeface="Arial Black" pitchFamily="34" charset="0"/>
              </a:rPr>
            </a:b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Shows the foolishness of God’s people in failing to prepare for the day of accounting they know is coming.</a:t>
            </a:r>
            <a:br>
              <a:rPr lang="en-US" sz="32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32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3570" y="0"/>
            <a:ext cx="1220557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1"/>
            <a:ext cx="9372600" cy="60198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PARABLE OF THE TALENTS:  Mt. 25:14-30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(5-2-1) 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Shows that while Christians have different opportunities, it is their faithfulness that will be rewarded.</a:t>
            </a:r>
            <a:br>
              <a:rPr lang="en-US" sz="3200" i="1" dirty="0">
                <a:latin typeface="Arial Black" pitchFamily="34" charset="0"/>
              </a:rPr>
            </a:br>
            <a:r>
              <a:rPr lang="en-US" sz="3200" i="1" dirty="0"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1"/>
            <a:ext cx="9525000" cy="6019800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PARABLE OF THE POUNDS:        Lk. 19:11-27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10 Servants – 10 Pounds ($)</a:t>
            </a:r>
            <a:b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10 – 5 – 1 </a:t>
            </a:r>
            <a:b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Shows that those with equal opportunity compete with each other &amp; those serving w/ varying degrees of faithfulness receive different rewards.</a:t>
            </a:r>
            <a:endParaRPr lang="en-US" sz="32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1"/>
            <a:ext cx="9906000" cy="60198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PARABLE OF THE LABORERS:  Mt. 20:1-16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6am – 9am – noon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3pm – 5pm 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Shows that time is not a controlling factor in rewards for the believer.</a:t>
            </a:r>
            <a:endParaRPr lang="en-US" sz="32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rone In Heaven Ray">
            <a:hlinkClick r:id="rId3" tooltip="Throne In Heaven Ra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533651"/>
            <a:ext cx="12192000" cy="939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10668000" cy="1470025"/>
          </a:xfrm>
        </p:spPr>
        <p:txBody>
          <a:bodyPr>
            <a:noAutofit/>
          </a:bodyPr>
          <a:lstStyle/>
          <a:p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FUNERAL AND             WHAT FOLLOWS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10210800" cy="4724400"/>
          </a:xfrm>
        </p:spPr>
        <p:txBody>
          <a:bodyPr>
            <a:noAutofit/>
          </a:bodyPr>
          <a:lstStyle/>
          <a:p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WHERE WE WILL BE IS FREE</a:t>
            </a:r>
          </a:p>
          <a:p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WE WILL BE LIKE IS DEVELOPED</a:t>
            </a:r>
          </a:p>
          <a:p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WE WILL DO IS EARNED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rone In Heaven Ray">
            <a:hlinkClick r:id="rId2" tooltip="Throne In Heaven Ra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33651"/>
            <a:ext cx="12192000" cy="939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10744200" cy="230822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WILL YOU </a:t>
            </a:r>
            <a:r>
              <a:rPr lang="en-US" sz="5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AND </a:t>
            </a:r>
            <a:r>
              <a:rPr lang="en-US" sz="5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IN HEAVEN?</a:t>
            </a:r>
            <a:b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895600"/>
            <a:ext cx="8229600" cy="2514600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EVERYTHING DEPENDS ON YOU,                  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HERE</a:t>
            </a:r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AND 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NOW</a:t>
            </a:r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</a:t>
            </a:r>
          </a:p>
          <a:p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HOW ARE </a:t>
            </a:r>
            <a:r>
              <a:rPr lang="en-US" sz="4800" i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YOU</a:t>
            </a:r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DOING?!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45EE834-F1C7-47E9-8F26-51D770D3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 FUNERAL  AND             WHAT  FOLLOWS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Hebrews 9:27;            2 Cor. 5:8-10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rone In Heaven Ray">
            <a:hlinkClick r:id="rId2" tooltip="Throne In Heaven Ra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2533651"/>
            <a:ext cx="12344400" cy="939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1"/>
            <a:ext cx="7772400" cy="230822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FINAL QUESTION: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8956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Are YOU going to Heaven?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ven">
            <a:extLst>
              <a:ext uri="{FF2B5EF4-FFF2-40B4-BE49-F238E27FC236}">
                <a16:creationId xmlns:a16="http://schemas.microsoft.com/office/drawing/2014/main" id="{2BC40748-2875-4780-B527-F4C399CB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62"/>
            <a:ext cx="12333127" cy="685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9ABD6-5C3D-4870-BB40-B79777F66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62D1A-32E1-4494-A1B8-C70FB0218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11277600" cy="5562600"/>
          </a:xfrm>
        </p:spPr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Just think of stepping on shore-</a:t>
            </a:r>
          </a:p>
          <a:p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finding it Heaven! </a:t>
            </a:r>
            <a:b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4400" i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Of touching a hand-</a:t>
            </a:r>
          </a:p>
          <a:p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finding it God's! </a:t>
            </a:r>
            <a:b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4400" i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Of breathing new air-</a:t>
            </a:r>
          </a:p>
          <a:p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finding it celestial! </a:t>
            </a:r>
            <a:b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4400" i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Of waking up in glory-</a:t>
            </a:r>
          </a:p>
          <a:p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finding it home! </a:t>
            </a:r>
            <a:b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endParaRPr lang="en-US" sz="4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6157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-50xytY4koRs/TbL1pwfdRKI/AAAAAAAAAdQ/iFtHxtCeW_w/s1600/%2528071009091154%2529Dorian_Gra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75" y="-76200"/>
            <a:ext cx="12181114" cy="81207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5029200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“A Portrait of Dorian Gray” 1891</a:t>
            </a:r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scifiscoop.com/wp-content/uploads/2009/10/dorian_gra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2600" y="0"/>
            <a:ext cx="14169421" cy="7086600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2133600" y="381001"/>
            <a:ext cx="7772400" cy="3886199"/>
          </a:xfrm>
        </p:spPr>
        <p:txBody>
          <a:bodyPr>
            <a:noAutofit/>
          </a:bodyPr>
          <a:lstStyle/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we are becoming here will determine what we will be in the future.        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       </a:t>
            </a:r>
            <a:endParaRPr lang="en-US" sz="4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419600"/>
            <a:ext cx="6477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 are projecting an image into eternity!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adrevelations.org/wp-content/uploads/2011/04/heaven-on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665"/>
            <a:ext cx="12192000" cy="80455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"/>
            <a:ext cx="48006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FUNERAL                                     AND WHAT FOLLOWS…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108966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6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WHERE WE WILL BE        IS FREE:</a:t>
            </a:r>
          </a:p>
          <a:p>
            <a:r>
              <a:rPr lang="en-US" sz="43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the Salvation Package Includes</a:t>
            </a:r>
          </a:p>
          <a:p>
            <a:pPr algn="l"/>
            <a:r>
              <a:rPr lang="en-US" sz="39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</a:t>
            </a:r>
          </a:p>
          <a:p>
            <a:pPr algn="l"/>
            <a:r>
              <a:rPr lang="en-US" sz="39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Eternal life</a:t>
            </a:r>
          </a:p>
          <a:p>
            <a:pPr algn="l"/>
            <a:r>
              <a:rPr lang="en-US" sz="3900" i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Sonship</a:t>
            </a:r>
            <a:endParaRPr lang="en-US" sz="39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l"/>
            <a:r>
              <a:rPr lang="en-US" sz="39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Righteousness</a:t>
            </a:r>
          </a:p>
          <a:p>
            <a:endParaRPr lang="en-US" sz="4800" i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3635276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Forgiveness</a:t>
            </a:r>
          </a:p>
          <a:p>
            <a:pPr algn="r"/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Holy Spirit</a:t>
            </a:r>
          </a:p>
          <a:p>
            <a:pPr algn="r"/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Authority</a:t>
            </a:r>
          </a:p>
          <a:p>
            <a:pPr algn="r"/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Inheritance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adrevelations.org/wp-content/uploads/2011/04/heaven-on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665"/>
            <a:ext cx="12192000" cy="80056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8601"/>
            <a:ext cx="47244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-Poster" pitchFamily="2" charset="0"/>
              </a:rPr>
              <a:t>YOUR FUNERAL                                     AND WHAT FOLLOWS…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10591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5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WHERE WE WILL BE IS FREE:</a:t>
            </a:r>
          </a:p>
          <a:p>
            <a:r>
              <a:rPr lang="en-US" sz="43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What the Salvation Package      </a:t>
            </a:r>
            <a:r>
              <a:rPr lang="en-US" sz="4300" i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Doesn’t</a:t>
            </a:r>
            <a:r>
              <a:rPr lang="en-US" sz="43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Include:</a:t>
            </a:r>
          </a:p>
          <a:p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Obedience</a:t>
            </a:r>
          </a:p>
          <a:p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Maturity</a:t>
            </a:r>
          </a:p>
          <a:p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Faithfulness</a:t>
            </a:r>
          </a:p>
          <a:p>
            <a:endParaRPr lang="en-US" sz="3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-937260" y="3057144"/>
            <a:ext cx="339852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9881616" y="3186684"/>
            <a:ext cx="358140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ul\Pictures\The Sword of the Lord\The Sword of the Lord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233" y="381001"/>
            <a:ext cx="8964167" cy="60198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“And that He died for all, that </a:t>
            </a:r>
            <a:r>
              <a:rPr lang="en-US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they which live should not henceforth live unto themselves, but unto Him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which died for them, </a:t>
            </a:r>
            <a:b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and rose again. </a:t>
            </a:r>
            <a:b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2 Cor. 5:15  </a:t>
            </a:r>
          </a:p>
        </p:txBody>
      </p:sp>
      <p:sp>
        <p:nvSpPr>
          <p:cNvPr id="4" name="Right Arrow 3"/>
          <p:cNvSpPr/>
          <p:nvPr/>
        </p:nvSpPr>
        <p:spPr>
          <a:xfrm rot="16200000">
            <a:off x="-123444" y="3148585"/>
            <a:ext cx="347472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18707</TotalTime>
  <Words>699</Words>
  <Application>Microsoft Office PowerPoint</Application>
  <PresentationFormat>Widescreen</PresentationFormat>
  <Paragraphs>100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Aargau-Poster</vt:lpstr>
      <vt:lpstr>Arial</vt:lpstr>
      <vt:lpstr>Arial Black</vt:lpstr>
      <vt:lpstr>Berlin Sans FB Demi</vt:lpstr>
      <vt:lpstr>Calibri</vt:lpstr>
      <vt:lpstr>Cooper Black</vt:lpstr>
      <vt:lpstr>Office Theme</vt:lpstr>
      <vt:lpstr>PILLARS OF THE FAITH</vt:lpstr>
      <vt:lpstr>HEAVEN ON EARTH  SUNDAY</vt:lpstr>
      <vt:lpstr>YOUR  FUNERAL  AND             WHAT  FOLLOWS</vt:lpstr>
      <vt:lpstr>PowerPoint Presentation</vt:lpstr>
      <vt:lpstr>PowerPoint Presentation</vt:lpstr>
      <vt:lpstr>What we are becoming here will determine what we will be in the future.                   </vt:lpstr>
      <vt:lpstr>YOUR FUNERAL                                     AND WHAT FOLLOWS…</vt:lpstr>
      <vt:lpstr>YOUR FUNERAL                                     AND WHAT FOLLOWS…</vt:lpstr>
      <vt:lpstr>“And that He died for all, that they which live should not henceforth live unto themselves, but unto Him which died for them,  and rose again.  2 Cor. 5:15  </vt:lpstr>
      <vt:lpstr>YOUR FUNERAL                                     AND WHAT FOLLOWS…</vt:lpstr>
      <vt:lpstr>YOUR FUNERAL                                     AND WHAT FOLLOWS…</vt:lpstr>
      <vt:lpstr>YOUR FUNERAL                                     AND WHAT FOLLOWS…</vt:lpstr>
      <vt:lpstr>“For other foundation can no man lay than that is laid, which is Jesus Christ.  Now if any man build upon this foundation gold, silver, precious stones, wood, hay stuble;  Every man’s work shall be made manifest: for the day shall declare it…</vt:lpstr>
      <vt:lpstr>“ …because it shall be revealed by fire;  and the fire shall try every man’s work of what sort it is.   If any man’s work abide which he hath built thereupon, he shall receive a reward.  If any man’s work shall be burned, he shall suffer loss: but he himself shall be saved; yet so as by fire.”  1 Cor. 3:11-15</vt:lpstr>
      <vt:lpstr>PowerPoint Presentation</vt:lpstr>
      <vt:lpstr>PowerPoint Presentation</vt:lpstr>
      <vt:lpstr>YOUR FUNERAL                                     AND WHAT FOLLOWS…</vt:lpstr>
      <vt:lpstr>YOUR FUNERAL                                     AND WHAT FOLLOWS…</vt:lpstr>
      <vt:lpstr>YOUR FUNERAL                                     AND WHAT FOLLOWS…</vt:lpstr>
      <vt:lpstr>LISTEN TO PAUL: “For we must all appear before the judgment seat of Christ;  that every one may receive the things done in his body, according to that he hath done, whether it be good or bad.” 1 Cor. 5:10  </vt:lpstr>
      <vt:lpstr>LISTEN TO PETER: “And if ye call on the Father, Who without respect of persons judgeth according to every man’s work, pass the time of your sojourning here in fear.” 1 Peter 1:17</vt:lpstr>
      <vt:lpstr>LISTEN TO JESUS: “Lay not up for yourselves treasures upon earth, where moth and rust doth corrupt, and where thieves break through and steal...   </vt:lpstr>
      <vt:lpstr>LISTEN TO JESUS:  “But lay up for yourselves treasures in heaven...”  Matt. 6:19,20   </vt:lpstr>
      <vt:lpstr>PARABLE OF THE WISE STEWARDS:  Lk. 16:1-3  Shows the foolishness of God’s people in failing to prepare for the day of accounting they know is coming.   </vt:lpstr>
      <vt:lpstr>PARABLE OF THE TALENTS:  Mt. 25:14-30 (5-2-1)  Shows that while Christians have different opportunities, it is their faithfulness that will be rewarded.   </vt:lpstr>
      <vt:lpstr>PARABLE OF THE POUNDS:        Lk. 19:11-27 10 Servants – 10 Pounds ($) 10 – 5 – 1   Shows that those with equal opportunity compete with each other &amp; those serving w/ varying degrees of faithfulness receive different rewards.</vt:lpstr>
      <vt:lpstr>PARABLE OF THE LABORERS:  Mt. 20:1-16 6am – 9am – noon  – 3pm – 5pm   Shows that time is not a controlling factor in rewards for the believer.</vt:lpstr>
      <vt:lpstr>YOUR FUNERAL AND             WHAT FOLLOWS</vt:lpstr>
      <vt:lpstr>WHAT WILL YOU BE AND DO IN HEAVEN? </vt:lpstr>
      <vt:lpstr>FINAL QUESTION: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Paul Fedena</cp:lastModifiedBy>
  <cp:revision>59</cp:revision>
  <dcterms:created xsi:type="dcterms:W3CDTF">2011-05-20T13:05:41Z</dcterms:created>
  <dcterms:modified xsi:type="dcterms:W3CDTF">2019-10-15T17:33:58Z</dcterms:modified>
</cp:coreProperties>
</file>